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Lst>
  <p:notesMasterIdLst>
    <p:notesMasterId r:id="rId26"/>
  </p:notesMasterIdLst>
  <p:handoutMasterIdLst>
    <p:handoutMasterId r:id="rId27"/>
  </p:handoutMasterIdLst>
  <p:sldIdLst>
    <p:sldId id="267" r:id="rId5"/>
    <p:sldId id="290" r:id="rId6"/>
    <p:sldId id="276" r:id="rId7"/>
    <p:sldId id="268" r:id="rId8"/>
    <p:sldId id="289" r:id="rId9"/>
    <p:sldId id="281" r:id="rId10"/>
    <p:sldId id="270" r:id="rId11"/>
    <p:sldId id="285" r:id="rId12"/>
    <p:sldId id="286" r:id="rId13"/>
    <p:sldId id="273" r:id="rId14"/>
    <p:sldId id="271" r:id="rId15"/>
    <p:sldId id="291" r:id="rId16"/>
    <p:sldId id="282" r:id="rId17"/>
    <p:sldId id="287" r:id="rId18"/>
    <p:sldId id="278" r:id="rId19"/>
    <p:sldId id="279" r:id="rId20"/>
    <p:sldId id="274" r:id="rId21"/>
    <p:sldId id="275" r:id="rId22"/>
    <p:sldId id="280" r:id="rId23"/>
    <p:sldId id="288" r:id="rId24"/>
    <p:sldId id="284" r:id="rId25"/>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Colgrove - TNW" initials="JC-T" lastIdx="4" clrIdx="0">
    <p:extLst>
      <p:ext uri="{19B8F6BF-5375-455C-9EA6-DF929625EA0E}">
        <p15:presenceInfo xmlns:p15="http://schemas.microsoft.com/office/powerpoint/2012/main" userId="S-1-5-21-2082945442-480271342-340043625-426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C92D3-A4A3-C6D3-904B-399CEC66DEC2}" v="21" dt="2025-11-21T15:19:12.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69943" autoAdjust="0"/>
  </p:normalViewPr>
  <p:slideViewPr>
    <p:cSldViewPr>
      <p:cViewPr varScale="1">
        <p:scale>
          <a:sx n="74" d="100"/>
          <a:sy n="74" d="100"/>
        </p:scale>
        <p:origin x="2370"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ja Hilkhuijsen" userId="S::tmhilkhuijsen@tudelft.nl::f4ec3a4b-0857-4b2a-8f0d-2dc34f22d933" providerId="AD" clId="Web-{F7BC92D3-A4A3-C6D3-904B-399CEC66DEC2}"/>
    <pc:docChg chg="modSld">
      <pc:chgData name="Tanja Hilkhuijsen" userId="S::tmhilkhuijsen@tudelft.nl::f4ec3a4b-0857-4b2a-8f0d-2dc34f22d933" providerId="AD" clId="Web-{F7BC92D3-A4A3-C6D3-904B-399CEC66DEC2}" dt="2025-11-21T15:19:12.491" v="18" actId="20577"/>
      <pc:docMkLst>
        <pc:docMk/>
      </pc:docMkLst>
      <pc:sldChg chg="modSp">
        <pc:chgData name="Tanja Hilkhuijsen" userId="S::tmhilkhuijsen@tudelft.nl::f4ec3a4b-0857-4b2a-8f0d-2dc34f22d933" providerId="AD" clId="Web-{F7BC92D3-A4A3-C6D3-904B-399CEC66DEC2}" dt="2025-11-21T15:18:07.521" v="5" actId="20577"/>
        <pc:sldMkLst>
          <pc:docMk/>
          <pc:sldMk cId="4077170263" sldId="271"/>
        </pc:sldMkLst>
        <pc:spChg chg="mod">
          <ac:chgData name="Tanja Hilkhuijsen" userId="S::tmhilkhuijsen@tudelft.nl::f4ec3a4b-0857-4b2a-8f0d-2dc34f22d933" providerId="AD" clId="Web-{F7BC92D3-A4A3-C6D3-904B-399CEC66DEC2}" dt="2025-11-21T15:18:07.521" v="5" actId="20577"/>
          <ac:spMkLst>
            <pc:docMk/>
            <pc:sldMk cId="4077170263" sldId="271"/>
            <ac:spMk id="5" creationId="{00000000-0000-0000-0000-000000000000}"/>
          </ac:spMkLst>
        </pc:spChg>
      </pc:sldChg>
      <pc:sldChg chg="modSp">
        <pc:chgData name="Tanja Hilkhuijsen" userId="S::tmhilkhuijsen@tudelft.nl::f4ec3a4b-0857-4b2a-8f0d-2dc34f22d933" providerId="AD" clId="Web-{F7BC92D3-A4A3-C6D3-904B-399CEC66DEC2}" dt="2025-11-21T15:19:12.491" v="18" actId="20577"/>
        <pc:sldMkLst>
          <pc:docMk/>
          <pc:sldMk cId="222312708" sldId="280"/>
        </pc:sldMkLst>
        <pc:spChg chg="mod">
          <ac:chgData name="Tanja Hilkhuijsen" userId="S::tmhilkhuijsen@tudelft.nl::f4ec3a4b-0857-4b2a-8f0d-2dc34f22d933" providerId="AD" clId="Web-{F7BC92D3-A4A3-C6D3-904B-399CEC66DEC2}" dt="2025-11-21T15:19:12.491" v="18" actId="20577"/>
          <ac:spMkLst>
            <pc:docMk/>
            <pc:sldMk cId="222312708" sldId="280"/>
            <ac:spMk id="5" creationId="{00000000-0000-0000-0000-000000000000}"/>
          </ac:spMkLst>
        </pc:spChg>
      </pc:sldChg>
      <pc:sldChg chg="modSp">
        <pc:chgData name="Tanja Hilkhuijsen" userId="S::tmhilkhuijsen@tudelft.nl::f4ec3a4b-0857-4b2a-8f0d-2dc34f22d933" providerId="AD" clId="Web-{F7BC92D3-A4A3-C6D3-904B-399CEC66DEC2}" dt="2025-11-21T15:17:03.910" v="2" actId="20577"/>
        <pc:sldMkLst>
          <pc:docMk/>
          <pc:sldMk cId="3616842235" sldId="289"/>
        </pc:sldMkLst>
        <pc:spChg chg="mod">
          <ac:chgData name="Tanja Hilkhuijsen" userId="S::tmhilkhuijsen@tudelft.nl::f4ec3a4b-0857-4b2a-8f0d-2dc34f22d933" providerId="AD" clId="Web-{F7BC92D3-A4A3-C6D3-904B-399CEC66DEC2}" dt="2025-11-21T15:17:03.910" v="2" actId="20577"/>
          <ac:spMkLst>
            <pc:docMk/>
            <pc:sldMk cId="3616842235" sldId="289"/>
            <ac:spMk id="5" creationId="{00000000-0000-0000-0000-000000000000}"/>
          </ac:spMkLst>
        </pc:spChg>
      </pc:sldChg>
    </pc:docChg>
  </pc:docChgLst>
  <pc:docChgLst>
    <pc:chgData name="Johanna Colgrove" userId="e6c565b5-9aff-4f89-ba73-bcc69c463e8c" providerId="ADAL" clId="{A7E87924-7510-454A-A34A-448ED37B13A6}"/>
    <pc:docChg chg="undo custSel addSld delSld modSld sldOrd">
      <pc:chgData name="Johanna Colgrove" userId="e6c565b5-9aff-4f89-ba73-bcc69c463e8c" providerId="ADAL" clId="{A7E87924-7510-454A-A34A-448ED37B13A6}" dt="2025-11-18T15:39:17.484" v="1335" actId="20577"/>
      <pc:docMkLst>
        <pc:docMk/>
      </pc:docMkLst>
      <pc:sldChg chg="modSp mod">
        <pc:chgData name="Johanna Colgrove" userId="e6c565b5-9aff-4f89-ba73-bcc69c463e8c" providerId="ADAL" clId="{A7E87924-7510-454A-A34A-448ED37B13A6}" dt="2025-11-18T14:57:07.206" v="17" actId="20577"/>
        <pc:sldMkLst>
          <pc:docMk/>
          <pc:sldMk cId="2865311658" sldId="267"/>
        </pc:sldMkLst>
        <pc:spChg chg="mod">
          <ac:chgData name="Johanna Colgrove" userId="e6c565b5-9aff-4f89-ba73-bcc69c463e8c" providerId="ADAL" clId="{A7E87924-7510-454A-A34A-448ED37B13A6}" dt="2025-11-18T14:57:07.206" v="17" actId="20577"/>
          <ac:spMkLst>
            <pc:docMk/>
            <pc:sldMk cId="2865311658" sldId="267"/>
            <ac:spMk id="3" creationId="{00000000-0000-0000-0000-000000000000}"/>
          </ac:spMkLst>
        </pc:spChg>
      </pc:sldChg>
      <pc:sldChg chg="modNotesTx">
        <pc:chgData name="Johanna Colgrove" userId="e6c565b5-9aff-4f89-ba73-bcc69c463e8c" providerId="ADAL" clId="{A7E87924-7510-454A-A34A-448ED37B13A6}" dt="2025-11-18T14:58:13.148" v="28" actId="20577"/>
        <pc:sldMkLst>
          <pc:docMk/>
          <pc:sldMk cId="1603041914" sldId="268"/>
        </pc:sldMkLst>
      </pc:sldChg>
      <pc:sldChg chg="modSp modNotesTx">
        <pc:chgData name="Johanna Colgrove" userId="e6c565b5-9aff-4f89-ba73-bcc69c463e8c" providerId="ADAL" clId="{A7E87924-7510-454A-A34A-448ED37B13A6}" dt="2025-11-18T15:23:34.841" v="109" actId="1076"/>
        <pc:sldMkLst>
          <pc:docMk/>
          <pc:sldMk cId="285066250" sldId="270"/>
        </pc:sldMkLst>
        <pc:spChg chg="mod">
          <ac:chgData name="Johanna Colgrove" userId="e6c565b5-9aff-4f89-ba73-bcc69c463e8c" providerId="ADAL" clId="{A7E87924-7510-454A-A34A-448ED37B13A6}" dt="2025-11-18T15:23:34.841" v="109" actId="1076"/>
          <ac:spMkLst>
            <pc:docMk/>
            <pc:sldMk cId="285066250" sldId="270"/>
            <ac:spMk id="5" creationId="{00000000-0000-0000-0000-000000000000}"/>
          </ac:spMkLst>
        </pc:spChg>
      </pc:sldChg>
      <pc:sldChg chg="modSp mod ord">
        <pc:chgData name="Johanna Colgrove" userId="e6c565b5-9aff-4f89-ba73-bcc69c463e8c" providerId="ADAL" clId="{A7E87924-7510-454A-A34A-448ED37B13A6}" dt="2025-11-18T15:38:23.266" v="1308"/>
        <pc:sldMkLst>
          <pc:docMk/>
          <pc:sldMk cId="4077170263" sldId="271"/>
        </pc:sldMkLst>
        <pc:spChg chg="mod">
          <ac:chgData name="Johanna Colgrove" userId="e6c565b5-9aff-4f89-ba73-bcc69c463e8c" providerId="ADAL" clId="{A7E87924-7510-454A-A34A-448ED37B13A6}" dt="2025-11-18T15:38:14.205" v="1306" actId="20577"/>
          <ac:spMkLst>
            <pc:docMk/>
            <pc:sldMk cId="4077170263" sldId="271"/>
            <ac:spMk id="5" creationId="{00000000-0000-0000-0000-000000000000}"/>
          </ac:spMkLst>
        </pc:spChg>
      </pc:sldChg>
      <pc:sldChg chg="modSp mod">
        <pc:chgData name="Johanna Colgrove" userId="e6c565b5-9aff-4f89-ba73-bcc69c463e8c" providerId="ADAL" clId="{A7E87924-7510-454A-A34A-448ED37B13A6}" dt="2025-11-18T15:30:46.032" v="538" actId="20577"/>
        <pc:sldMkLst>
          <pc:docMk/>
          <pc:sldMk cId="3401233091" sldId="274"/>
        </pc:sldMkLst>
        <pc:spChg chg="mod">
          <ac:chgData name="Johanna Colgrove" userId="e6c565b5-9aff-4f89-ba73-bcc69c463e8c" providerId="ADAL" clId="{A7E87924-7510-454A-A34A-448ED37B13A6}" dt="2025-11-18T15:30:46.032" v="538" actId="20577"/>
          <ac:spMkLst>
            <pc:docMk/>
            <pc:sldMk cId="3401233091" sldId="274"/>
            <ac:spMk id="5" creationId="{00000000-0000-0000-0000-000000000000}"/>
          </ac:spMkLst>
        </pc:spChg>
      </pc:sldChg>
      <pc:sldChg chg="modNotesTx">
        <pc:chgData name="Johanna Colgrove" userId="e6c565b5-9aff-4f89-ba73-bcc69c463e8c" providerId="ADAL" clId="{A7E87924-7510-454A-A34A-448ED37B13A6}" dt="2025-11-18T15:39:17.484" v="1335" actId="20577"/>
        <pc:sldMkLst>
          <pc:docMk/>
          <pc:sldMk cId="3697458996" sldId="275"/>
        </pc:sldMkLst>
      </pc:sldChg>
      <pc:sldChg chg="modSp mod">
        <pc:chgData name="Johanna Colgrove" userId="e6c565b5-9aff-4f89-ba73-bcc69c463e8c" providerId="ADAL" clId="{A7E87924-7510-454A-A34A-448ED37B13A6}" dt="2025-11-18T14:57:27.418" v="19" actId="13926"/>
        <pc:sldMkLst>
          <pc:docMk/>
          <pc:sldMk cId="1511665436" sldId="276"/>
        </pc:sldMkLst>
        <pc:spChg chg="mod">
          <ac:chgData name="Johanna Colgrove" userId="e6c565b5-9aff-4f89-ba73-bcc69c463e8c" providerId="ADAL" clId="{A7E87924-7510-454A-A34A-448ED37B13A6}" dt="2025-11-18T14:57:27.418" v="19" actId="13926"/>
          <ac:spMkLst>
            <pc:docMk/>
            <pc:sldMk cId="1511665436" sldId="276"/>
            <ac:spMk id="5" creationId="{00000000-0000-0000-0000-000000000000}"/>
          </ac:spMkLst>
        </pc:spChg>
      </pc:sldChg>
      <pc:sldChg chg="modSp mod">
        <pc:chgData name="Johanna Colgrove" userId="e6c565b5-9aff-4f89-ba73-bcc69c463e8c" providerId="ADAL" clId="{A7E87924-7510-454A-A34A-448ED37B13A6}" dt="2025-11-18T15:30:13.046" v="537" actId="20577"/>
        <pc:sldMkLst>
          <pc:docMk/>
          <pc:sldMk cId="1536343346" sldId="279"/>
        </pc:sldMkLst>
        <pc:spChg chg="mod">
          <ac:chgData name="Johanna Colgrove" userId="e6c565b5-9aff-4f89-ba73-bcc69c463e8c" providerId="ADAL" clId="{A7E87924-7510-454A-A34A-448ED37B13A6}" dt="2025-11-18T15:30:13.046" v="537" actId="20577"/>
          <ac:spMkLst>
            <pc:docMk/>
            <pc:sldMk cId="1536343346" sldId="279"/>
            <ac:spMk id="5" creationId="{00000000-0000-0000-0000-000000000000}"/>
          </ac:spMkLst>
        </pc:spChg>
      </pc:sldChg>
      <pc:sldChg chg="modSp mod">
        <pc:chgData name="Johanna Colgrove" userId="e6c565b5-9aff-4f89-ba73-bcc69c463e8c" providerId="ADAL" clId="{A7E87924-7510-454A-A34A-448ED37B13A6}" dt="2025-11-18T15:22:56.579" v="90" actId="20577"/>
        <pc:sldMkLst>
          <pc:docMk/>
          <pc:sldMk cId="3168183045" sldId="281"/>
        </pc:sldMkLst>
        <pc:spChg chg="mod">
          <ac:chgData name="Johanna Colgrove" userId="e6c565b5-9aff-4f89-ba73-bcc69c463e8c" providerId="ADAL" clId="{A7E87924-7510-454A-A34A-448ED37B13A6}" dt="2025-11-18T15:22:56.579" v="90" actId="20577"/>
          <ac:spMkLst>
            <pc:docMk/>
            <pc:sldMk cId="3168183045" sldId="281"/>
            <ac:spMk id="5" creationId="{00000000-0000-0000-0000-000000000000}"/>
          </ac:spMkLst>
        </pc:spChg>
      </pc:sldChg>
      <pc:sldChg chg="delSp modSp mod modNotesTx">
        <pc:chgData name="Johanna Colgrove" userId="e6c565b5-9aff-4f89-ba73-bcc69c463e8c" providerId="ADAL" clId="{A7E87924-7510-454A-A34A-448ED37B13A6}" dt="2025-11-18T15:29:03.808" v="471" actId="20577"/>
        <pc:sldMkLst>
          <pc:docMk/>
          <pc:sldMk cId="1172796904" sldId="282"/>
        </pc:sldMkLst>
        <pc:spChg chg="mod">
          <ac:chgData name="Johanna Colgrove" userId="e6c565b5-9aff-4f89-ba73-bcc69c463e8c" providerId="ADAL" clId="{A7E87924-7510-454A-A34A-448ED37B13A6}" dt="2025-11-18T15:26:06.232" v="151" actId="20577"/>
          <ac:spMkLst>
            <pc:docMk/>
            <pc:sldMk cId="1172796904" sldId="282"/>
            <ac:spMk id="3" creationId="{00000000-0000-0000-0000-000000000000}"/>
          </ac:spMkLst>
        </pc:spChg>
        <pc:spChg chg="mod">
          <ac:chgData name="Johanna Colgrove" userId="e6c565b5-9aff-4f89-ba73-bcc69c463e8c" providerId="ADAL" clId="{A7E87924-7510-454A-A34A-448ED37B13A6}" dt="2025-11-18T15:27:41.260" v="244" actId="20577"/>
          <ac:spMkLst>
            <pc:docMk/>
            <pc:sldMk cId="1172796904" sldId="282"/>
            <ac:spMk id="5" creationId="{00000000-0000-0000-0000-000000000000}"/>
          </ac:spMkLst>
        </pc:spChg>
      </pc:sldChg>
      <pc:sldChg chg="modSp mod ord">
        <pc:chgData name="Johanna Colgrove" userId="e6c565b5-9aff-4f89-ba73-bcc69c463e8c" providerId="ADAL" clId="{A7E87924-7510-454A-A34A-448ED37B13A6}" dt="2025-11-18T15:29:33.771" v="501" actId="20577"/>
        <pc:sldMkLst>
          <pc:docMk/>
          <pc:sldMk cId="4162886741" sldId="287"/>
        </pc:sldMkLst>
        <pc:spChg chg="mod">
          <ac:chgData name="Johanna Colgrove" userId="e6c565b5-9aff-4f89-ba73-bcc69c463e8c" providerId="ADAL" clId="{A7E87924-7510-454A-A34A-448ED37B13A6}" dt="2025-11-18T15:29:33.771" v="501" actId="20577"/>
          <ac:spMkLst>
            <pc:docMk/>
            <pc:sldMk cId="4162886741" sldId="287"/>
            <ac:spMk id="3" creationId="{00000000-0000-0000-0000-000000000000}"/>
          </ac:spMkLst>
        </pc:spChg>
        <pc:spChg chg="mod">
          <ac:chgData name="Johanna Colgrove" userId="e6c565b5-9aff-4f89-ba73-bcc69c463e8c" providerId="ADAL" clId="{A7E87924-7510-454A-A34A-448ED37B13A6}" dt="2025-11-18T15:29:19.537" v="473" actId="20577"/>
          <ac:spMkLst>
            <pc:docMk/>
            <pc:sldMk cId="4162886741" sldId="287"/>
            <ac:spMk id="5" creationId="{00000000-0000-0000-0000-000000000000}"/>
          </ac:spMkLst>
        </pc:spChg>
      </pc:sldChg>
      <pc:sldChg chg="modSp add mod modNotesTx">
        <pc:chgData name="Johanna Colgrove" userId="e6c565b5-9aff-4f89-ba73-bcc69c463e8c" providerId="ADAL" clId="{A7E87924-7510-454A-A34A-448ED37B13A6}" dt="2025-11-18T15:37:26.052" v="1234" actId="20577"/>
        <pc:sldMkLst>
          <pc:docMk/>
          <pc:sldMk cId="3865916622" sldId="291"/>
        </pc:sldMkLst>
        <pc:spChg chg="mod">
          <ac:chgData name="Johanna Colgrove" userId="e6c565b5-9aff-4f89-ba73-bcc69c463e8c" providerId="ADAL" clId="{A7E87924-7510-454A-A34A-448ED37B13A6}" dt="2025-11-18T15:36:23.939" v="953" actId="20577"/>
          <ac:spMkLst>
            <pc:docMk/>
            <pc:sldMk cId="3865916622" sldId="291"/>
            <ac:spMk id="3" creationId="{3C729F25-2B51-14CA-5DA6-0244DFBCB738}"/>
          </ac:spMkLst>
        </pc:spChg>
        <pc:spChg chg="mod">
          <ac:chgData name="Johanna Colgrove" userId="e6c565b5-9aff-4f89-ba73-bcc69c463e8c" providerId="ADAL" clId="{A7E87924-7510-454A-A34A-448ED37B13A6}" dt="2025-11-18T15:36:16.064" v="946" actId="20577"/>
          <ac:spMkLst>
            <pc:docMk/>
            <pc:sldMk cId="3865916622" sldId="291"/>
            <ac:spMk id="5" creationId="{C9D9EC44-EC15-304E-F016-882679C3DC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nl-NL"/>
          </a:p>
        </p:txBody>
      </p:sp>
      <p:sp>
        <p:nvSpPr>
          <p:cNvPr id="3" name="Date Placeholder 2"/>
          <p:cNvSpPr>
            <a:spLocks noGrp="1"/>
          </p:cNvSpPr>
          <p:nvPr>
            <p:ph type="dt" sz="quarter" idx="1"/>
          </p:nvPr>
        </p:nvSpPr>
        <p:spPr>
          <a:xfrm>
            <a:off x="3854940" y="0"/>
            <a:ext cx="2949099" cy="497205"/>
          </a:xfrm>
          <a:prstGeom prst="rect">
            <a:avLst/>
          </a:prstGeom>
        </p:spPr>
        <p:txBody>
          <a:bodyPr vert="horz" lIns="91568" tIns="45784" rIns="91568" bIns="45784" rtlCol="0"/>
          <a:lstStyle>
            <a:lvl1pPr algn="r">
              <a:defRPr sz="1200"/>
            </a:lvl1pPr>
          </a:lstStyle>
          <a:p>
            <a:fld id="{89845789-9027-48A9-A872-BF2AC6E9A71E}" type="datetimeFigureOut">
              <a:rPr lang="nl-NL" smtClean="0"/>
              <a:t>21-11-2025</a:t>
            </a:fld>
            <a:endParaRPr lang="nl-NL"/>
          </a:p>
        </p:txBody>
      </p:sp>
      <p:sp>
        <p:nvSpPr>
          <p:cNvPr id="4" name="Footer Placeholder 3"/>
          <p:cNvSpPr>
            <a:spLocks noGrp="1"/>
          </p:cNvSpPr>
          <p:nvPr>
            <p:ph type="ftr" sz="quarter" idx="2"/>
          </p:nvPr>
        </p:nvSpPr>
        <p:spPr>
          <a:xfrm>
            <a:off x="0" y="9445169"/>
            <a:ext cx="2949099" cy="497205"/>
          </a:xfrm>
          <a:prstGeom prst="rect">
            <a:avLst/>
          </a:prstGeom>
        </p:spPr>
        <p:txBody>
          <a:bodyPr vert="horz" lIns="91568" tIns="45784" rIns="91568" bIns="45784" rtlCol="0" anchor="b"/>
          <a:lstStyle>
            <a:lvl1pPr algn="l">
              <a:defRPr sz="1200"/>
            </a:lvl1pPr>
          </a:lstStyle>
          <a:p>
            <a:endParaRPr lang="nl-NL"/>
          </a:p>
        </p:txBody>
      </p:sp>
      <p:sp>
        <p:nvSpPr>
          <p:cNvPr id="5" name="Slide Number Placeholder 4"/>
          <p:cNvSpPr>
            <a:spLocks noGrp="1"/>
          </p:cNvSpPr>
          <p:nvPr>
            <p:ph type="sldNum" sz="quarter" idx="3"/>
          </p:nvPr>
        </p:nvSpPr>
        <p:spPr>
          <a:xfrm>
            <a:off x="3854940" y="9445169"/>
            <a:ext cx="2949099" cy="497205"/>
          </a:xfrm>
          <a:prstGeom prst="rect">
            <a:avLst/>
          </a:prstGeom>
        </p:spPr>
        <p:txBody>
          <a:bodyPr vert="horz" lIns="91568" tIns="45784" rIns="91568" bIns="45784" rtlCol="0" anchor="b"/>
          <a:lstStyle>
            <a:lvl1pPr algn="r">
              <a:defRPr sz="1200"/>
            </a:lvl1pPr>
          </a:lstStyle>
          <a:p>
            <a:fld id="{A4798FD2-9C20-41CD-A588-8D2973AB882F}" type="slidenum">
              <a:rPr lang="nl-NL" smtClean="0"/>
              <a:t>‹#›</a:t>
            </a:fld>
            <a:endParaRPr lang="nl-NL"/>
          </a:p>
        </p:txBody>
      </p:sp>
    </p:spTree>
    <p:extLst>
      <p:ext uri="{BB962C8B-B14F-4D97-AF65-F5344CB8AC3E}">
        <p14:creationId xmlns:p14="http://schemas.microsoft.com/office/powerpoint/2010/main" val="12804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idx="1"/>
          </p:nvPr>
        </p:nvSpPr>
        <p:spPr>
          <a:xfrm>
            <a:off x="3854940" y="0"/>
            <a:ext cx="2949099" cy="497205"/>
          </a:xfrm>
          <a:prstGeom prst="rect">
            <a:avLst/>
          </a:prstGeom>
        </p:spPr>
        <p:txBody>
          <a:bodyPr vert="horz" lIns="91568" tIns="45784" rIns="91568" bIns="45784" rtlCol="0"/>
          <a:lstStyle>
            <a:lvl1pPr algn="r">
              <a:defRPr sz="1200"/>
            </a:lvl1pPr>
          </a:lstStyle>
          <a:p>
            <a:fld id="{BCF2499A-5EE2-4FAC-A92F-0A3A185751A4}" type="datetimeFigureOut">
              <a:rPr lang="en-US" smtClean="0"/>
              <a:t>11/21/2025</a:t>
            </a:fld>
            <a:endParaRPr lang="en-US"/>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1568" tIns="45784" rIns="91568" bIns="45784"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568" tIns="45784" rIns="91568" bIns="45784" rtlCol="0" anchor="b"/>
          <a:lstStyle>
            <a:lvl1pPr algn="l">
              <a:defRPr sz="1200"/>
            </a:lvl1pPr>
          </a:lstStyle>
          <a:p>
            <a:endParaRPr lang="en-US"/>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568" tIns="45784" rIns="91568" bIns="45784" rtlCol="0" anchor="b"/>
          <a:lstStyle>
            <a:lvl1pPr algn="r">
              <a:defRPr sz="1200"/>
            </a:lvl1pPr>
          </a:lstStyle>
          <a:p>
            <a:fld id="{CBB3DEAF-373C-42FA-A55A-9C0EAD788FA9}" type="slidenum">
              <a:rPr lang="en-US" smtClean="0"/>
              <a:t>‹#›</a:t>
            </a:fld>
            <a:endParaRPr lang="en-US"/>
          </a:p>
        </p:txBody>
      </p:sp>
    </p:spTree>
    <p:extLst>
      <p:ext uri="{BB962C8B-B14F-4D97-AF65-F5344CB8AC3E}">
        <p14:creationId xmlns:p14="http://schemas.microsoft.com/office/powerpoint/2010/main" val="394664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udiegids.tudelft.nl/a101_displayCourse.do?course_id=5924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a:t>
            </a:fld>
            <a:endParaRPr lang="en-US"/>
          </a:p>
        </p:txBody>
      </p:sp>
    </p:spTree>
    <p:extLst>
      <p:ext uri="{BB962C8B-B14F-4D97-AF65-F5344CB8AC3E}">
        <p14:creationId xmlns:p14="http://schemas.microsoft.com/office/powerpoint/2010/main" val="264346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10</a:t>
            </a:fld>
            <a:endParaRPr lang="en-US"/>
          </a:p>
        </p:txBody>
      </p:sp>
    </p:spTree>
    <p:extLst>
      <p:ext uri="{BB962C8B-B14F-4D97-AF65-F5344CB8AC3E}">
        <p14:creationId xmlns:p14="http://schemas.microsoft.com/office/powerpoint/2010/main" val="383707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11</a:t>
            </a:fld>
            <a:endParaRPr lang="en-US"/>
          </a:p>
        </p:txBody>
      </p:sp>
    </p:spTree>
    <p:extLst>
      <p:ext uri="{BB962C8B-B14F-4D97-AF65-F5344CB8AC3E}">
        <p14:creationId xmlns:p14="http://schemas.microsoft.com/office/powerpoint/2010/main" val="80295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3A78C-019B-AC93-2549-B06F33443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03C1E-4D72-029B-6FB3-D9E39B4201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7F891DA-9A2E-1CAF-037B-7C52A96D08A7}"/>
              </a:ext>
            </a:extLst>
          </p:cNvPr>
          <p:cNvSpPr>
            <a:spLocks noGrp="1"/>
          </p:cNvSpPr>
          <p:nvPr>
            <p:ph type="body" idx="1"/>
          </p:nvPr>
        </p:nvSpPr>
        <p:spPr/>
        <p:txBody>
          <a:bodyPr/>
          <a:lstStyle/>
          <a:p>
            <a:r>
              <a:rPr lang="nl-NL" dirty="0"/>
              <a:t>TU Delft </a:t>
            </a:r>
            <a:r>
              <a:rPr lang="nl-NL" dirty="0" err="1"/>
              <a:t>wide</a:t>
            </a:r>
            <a:r>
              <a:rPr lang="nl-NL" dirty="0"/>
              <a:t> system for tracking </a:t>
            </a:r>
            <a:r>
              <a:rPr lang="nl-NL" dirty="0" err="1"/>
              <a:t>MyCase</a:t>
            </a:r>
            <a:r>
              <a:rPr lang="nl-NL" dirty="0"/>
              <a:t>.</a:t>
            </a:r>
          </a:p>
          <a:p>
            <a:r>
              <a:rPr lang="nl-NL" dirty="0"/>
              <a:t>Kick-Off </a:t>
            </a:r>
            <a:r>
              <a:rPr lang="nl-NL" dirty="0" err="1"/>
              <a:t>makes</a:t>
            </a:r>
            <a:r>
              <a:rPr lang="nl-NL" dirty="0"/>
              <a:t> </a:t>
            </a:r>
            <a:r>
              <a:rPr lang="nl-NL" dirty="0" err="1"/>
              <a:t>sure</a:t>
            </a:r>
            <a:r>
              <a:rPr lang="nl-NL" dirty="0"/>
              <a:t> </a:t>
            </a:r>
            <a:r>
              <a:rPr lang="nl-NL" dirty="0" err="1"/>
              <a:t>that</a:t>
            </a:r>
            <a:r>
              <a:rPr lang="nl-NL" dirty="0"/>
              <a:t> </a:t>
            </a:r>
            <a:r>
              <a:rPr lang="nl-NL" dirty="0" err="1"/>
              <a:t>everyone</a:t>
            </a:r>
            <a:r>
              <a:rPr lang="nl-NL" dirty="0"/>
              <a:t> does </a:t>
            </a:r>
            <a:r>
              <a:rPr lang="nl-NL" dirty="0" err="1"/>
              <a:t>sufficient</a:t>
            </a:r>
            <a:r>
              <a:rPr lang="nl-NL" dirty="0"/>
              <a:t> project planning</a:t>
            </a:r>
          </a:p>
          <a:p>
            <a:r>
              <a:rPr lang="nl-NL" dirty="0"/>
              <a:t>For </a:t>
            </a:r>
            <a:r>
              <a:rPr lang="nl-NL" dirty="0" err="1"/>
              <a:t>Midterm</a:t>
            </a:r>
            <a:r>
              <a:rPr lang="nl-NL" dirty="0"/>
              <a:t> and Greenlight </a:t>
            </a:r>
            <a:r>
              <a:rPr lang="nl-NL" dirty="0" err="1"/>
              <a:t>you</a:t>
            </a:r>
            <a:r>
              <a:rPr lang="nl-NL" dirty="0"/>
              <a:t> and </a:t>
            </a:r>
            <a:r>
              <a:rPr lang="nl-NL" dirty="0" err="1"/>
              <a:t>your</a:t>
            </a:r>
            <a:r>
              <a:rPr lang="nl-NL" dirty="0"/>
              <a:t> supervisor </a:t>
            </a:r>
            <a:r>
              <a:rPr lang="nl-NL" dirty="0" err="1"/>
              <a:t>define</a:t>
            </a:r>
            <a:r>
              <a:rPr lang="nl-NL" dirty="0"/>
              <a:t> </a:t>
            </a:r>
            <a:r>
              <a:rPr lang="nl-NL" dirty="0" err="1"/>
              <a:t>what</a:t>
            </a:r>
            <a:r>
              <a:rPr lang="nl-NL" dirty="0"/>
              <a:t> </a:t>
            </a:r>
            <a:r>
              <a:rPr lang="nl-NL" dirty="0" err="1"/>
              <a:t>you’ll</a:t>
            </a:r>
            <a:r>
              <a:rPr lang="nl-NL" dirty="0"/>
              <a:t> review in at these points. </a:t>
            </a:r>
          </a:p>
        </p:txBody>
      </p:sp>
      <p:sp>
        <p:nvSpPr>
          <p:cNvPr id="4" name="Slide Number Placeholder 3">
            <a:extLst>
              <a:ext uri="{FF2B5EF4-FFF2-40B4-BE49-F238E27FC236}">
                <a16:creationId xmlns:a16="http://schemas.microsoft.com/office/drawing/2014/main" id="{C2D86EDD-8E84-819C-D13C-4EC09AC6F4A6}"/>
              </a:ext>
            </a:extLst>
          </p:cNvPr>
          <p:cNvSpPr>
            <a:spLocks noGrp="1"/>
          </p:cNvSpPr>
          <p:nvPr>
            <p:ph type="sldNum" sz="quarter" idx="10"/>
          </p:nvPr>
        </p:nvSpPr>
        <p:spPr/>
        <p:txBody>
          <a:bodyPr/>
          <a:lstStyle/>
          <a:p>
            <a:fld id="{CBB3DEAF-373C-42FA-A55A-9C0EAD788FA9}" type="slidenum">
              <a:rPr lang="en-US" smtClean="0"/>
              <a:t>12</a:t>
            </a:fld>
            <a:endParaRPr lang="en-US"/>
          </a:p>
        </p:txBody>
      </p:sp>
    </p:spTree>
    <p:extLst>
      <p:ext uri="{BB962C8B-B14F-4D97-AF65-F5344CB8AC3E}">
        <p14:creationId xmlns:p14="http://schemas.microsoft.com/office/powerpoint/2010/main" val="210157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dirty="0"/>
              <a:t>This is about thinking through what you plan/want to do and discussing it with your supervisor. This is not a contract that you will do exactly that. </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13</a:t>
            </a:fld>
            <a:endParaRPr lang="en-US"/>
          </a:p>
        </p:txBody>
      </p:sp>
    </p:spTree>
    <p:extLst>
      <p:ext uri="{BB962C8B-B14F-4D97-AF65-F5344CB8AC3E}">
        <p14:creationId xmlns:p14="http://schemas.microsoft.com/office/powerpoint/2010/main" val="344278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14</a:t>
            </a:fld>
            <a:endParaRPr lang="en-US"/>
          </a:p>
        </p:txBody>
      </p:sp>
    </p:spTree>
    <p:extLst>
      <p:ext uri="{BB962C8B-B14F-4D97-AF65-F5344CB8AC3E}">
        <p14:creationId xmlns:p14="http://schemas.microsoft.com/office/powerpoint/2010/main" val="55044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15</a:t>
            </a:fld>
            <a:endParaRPr lang="en-US"/>
          </a:p>
        </p:txBody>
      </p:sp>
    </p:spTree>
    <p:extLst>
      <p:ext uri="{BB962C8B-B14F-4D97-AF65-F5344CB8AC3E}">
        <p14:creationId xmlns:p14="http://schemas.microsoft.com/office/powerpoint/2010/main" val="3639645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dirty="0"/>
              <a:t>If the research is spinning the yarn, the writing is knitting it all together into a coherent whole. </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16</a:t>
            </a:fld>
            <a:endParaRPr lang="en-US"/>
          </a:p>
        </p:txBody>
      </p:sp>
    </p:spTree>
    <p:extLst>
      <p:ext uri="{BB962C8B-B14F-4D97-AF65-F5344CB8AC3E}">
        <p14:creationId xmlns:p14="http://schemas.microsoft.com/office/powerpoint/2010/main" val="215171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17</a:t>
            </a:fld>
            <a:endParaRPr lang="en-US"/>
          </a:p>
        </p:txBody>
      </p:sp>
    </p:spTree>
    <p:extLst>
      <p:ext uri="{BB962C8B-B14F-4D97-AF65-F5344CB8AC3E}">
        <p14:creationId xmlns:p14="http://schemas.microsoft.com/office/powerpoint/2010/main" val="3487028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18</a:t>
            </a:fld>
            <a:endParaRPr lang="en-US"/>
          </a:p>
        </p:txBody>
      </p:sp>
    </p:spTree>
    <p:extLst>
      <p:ext uri="{BB962C8B-B14F-4D97-AF65-F5344CB8AC3E}">
        <p14:creationId xmlns:p14="http://schemas.microsoft.com/office/powerpoint/2010/main" val="253547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dirty="0"/>
              <a:t>If you run into problems, please let us know. It’s really sad to hear about problems in the thesis evaluation that maybe we could have fixed earlier. </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19</a:t>
            </a:fld>
            <a:endParaRPr lang="en-US"/>
          </a:p>
        </p:txBody>
      </p:sp>
    </p:spTree>
    <p:extLst>
      <p:ext uri="{BB962C8B-B14F-4D97-AF65-F5344CB8AC3E}">
        <p14:creationId xmlns:p14="http://schemas.microsoft.com/office/powerpoint/2010/main" val="28668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dirty="0"/>
              <a:t>Can do these two things in any order. </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2</a:t>
            </a:fld>
            <a:endParaRPr lang="en-US"/>
          </a:p>
        </p:txBody>
      </p:sp>
    </p:spTree>
    <p:extLst>
      <p:ext uri="{BB962C8B-B14F-4D97-AF65-F5344CB8AC3E}">
        <p14:creationId xmlns:p14="http://schemas.microsoft.com/office/powerpoint/2010/main" val="340971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20</a:t>
            </a:fld>
            <a:endParaRPr lang="en-US"/>
          </a:p>
        </p:txBody>
      </p:sp>
    </p:spTree>
    <p:extLst>
      <p:ext uri="{BB962C8B-B14F-4D97-AF65-F5344CB8AC3E}">
        <p14:creationId xmlns:p14="http://schemas.microsoft.com/office/powerpoint/2010/main" val="1883032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21</a:t>
            </a:fld>
            <a:endParaRPr lang="en-US"/>
          </a:p>
        </p:txBody>
      </p:sp>
    </p:spTree>
    <p:extLst>
      <p:ext uri="{BB962C8B-B14F-4D97-AF65-F5344CB8AC3E}">
        <p14:creationId xmlns:p14="http://schemas.microsoft.com/office/powerpoint/2010/main" val="247442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dirty="0"/>
              <a:t>Can do these two things in any order.  </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3</a:t>
            </a:fld>
            <a:endParaRPr lang="en-US"/>
          </a:p>
        </p:txBody>
      </p:sp>
    </p:spTree>
    <p:extLst>
      <p:ext uri="{BB962C8B-B14F-4D97-AF65-F5344CB8AC3E}">
        <p14:creationId xmlns:p14="http://schemas.microsoft.com/office/powerpoint/2010/main" val="273509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457200" indent="-457200" algn="l">
              <a:spcAft>
                <a:spcPts val="1000"/>
              </a:spcAft>
              <a:buFont typeface="Arial" panose="020B0604020202020204" pitchFamily="34" charset="0"/>
              <a:buChar char="•"/>
            </a:pPr>
            <a:r>
              <a:rPr lang="en-GB" b="0" kern="0" dirty="0">
                <a:solidFill>
                  <a:schemeClr val="accent4">
                    <a:lumMod val="50000"/>
                  </a:schemeClr>
                </a:solidFill>
              </a:rPr>
              <a:t>Individual research project (42 ECT) in research group at TU Delft, Erasmus MC or comparable research lab elsewhere</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Takes approx. 28 weeks (slightly less than 3 quarters)</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Includes writing a thesis, presentation and defence</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Requires proper planning</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See also the </a:t>
            </a:r>
            <a:r>
              <a:rPr lang="en-GB" b="0" kern="0" dirty="0">
                <a:solidFill>
                  <a:schemeClr val="accent4">
                    <a:lumMod val="50000"/>
                  </a:schemeClr>
                </a:solidFill>
                <a:hlinkClick r:id="rId3"/>
              </a:rPr>
              <a:t>study guide</a:t>
            </a:r>
            <a:endParaRPr lang="en-GB" kern="0" dirty="0">
              <a:solidFill>
                <a:schemeClr val="accent4">
                  <a:lumMod val="50000"/>
                </a:schemeClr>
              </a:solidFill>
            </a:endParaRPr>
          </a:p>
          <a:p>
            <a:pPr marL="171450" indent="-171450">
              <a:buFont typeface="Arial" panose="020B0604020202020204" pitchFamily="34" charset="0"/>
              <a:buChar char="•"/>
            </a:pP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4</a:t>
            </a:fld>
            <a:endParaRPr lang="en-US"/>
          </a:p>
        </p:txBody>
      </p:sp>
    </p:spTree>
    <p:extLst>
      <p:ext uri="{BB962C8B-B14F-4D97-AF65-F5344CB8AC3E}">
        <p14:creationId xmlns:p14="http://schemas.microsoft.com/office/powerpoint/2010/main" val="25501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5</a:t>
            </a:fld>
            <a:endParaRPr lang="en-US"/>
          </a:p>
        </p:txBody>
      </p:sp>
    </p:spTree>
    <p:extLst>
      <p:ext uri="{BB962C8B-B14F-4D97-AF65-F5344CB8AC3E}">
        <p14:creationId xmlns:p14="http://schemas.microsoft.com/office/powerpoint/2010/main" val="136726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6</a:t>
            </a:fld>
            <a:endParaRPr lang="en-US"/>
          </a:p>
        </p:txBody>
      </p:sp>
    </p:spTree>
    <p:extLst>
      <p:ext uri="{BB962C8B-B14F-4D97-AF65-F5344CB8AC3E}">
        <p14:creationId xmlns:p14="http://schemas.microsoft.com/office/powerpoint/2010/main" val="56539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457200" indent="-457200" algn="l">
              <a:buFont typeface="Arial" panose="020B0604020202020204" pitchFamily="34" charset="0"/>
              <a:buChar char="•"/>
            </a:pPr>
            <a:r>
              <a:rPr lang="en-GB" sz="1200" b="0" kern="0" dirty="0">
                <a:solidFill>
                  <a:schemeClr val="accent4">
                    <a:lumMod val="50000"/>
                  </a:schemeClr>
                </a:solidFill>
              </a:rPr>
              <a:t>Come up with a broad plan: research field, type of project, type of supervision, start &amp; duration</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Use the GreenList to identify potential supervisors</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Attend seminars and talks by interesting supervisors</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Read articles from research groups you think are interesting</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Ask friends, teachers, mentors, BEP supervisor for input</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Look in the BEP/MEP Database</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Go to the MEP event (you’re here)</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7</a:t>
            </a:fld>
            <a:endParaRPr lang="en-US"/>
          </a:p>
        </p:txBody>
      </p:sp>
    </p:spTree>
    <p:extLst>
      <p:ext uri="{BB962C8B-B14F-4D97-AF65-F5344CB8AC3E}">
        <p14:creationId xmlns:p14="http://schemas.microsoft.com/office/powerpoint/2010/main" val="232220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dirty="0"/>
              <a:t>Consider how hard it was to arrange a time to meet with them.</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8</a:t>
            </a:fld>
            <a:endParaRPr lang="en-US"/>
          </a:p>
        </p:txBody>
      </p:sp>
    </p:spTree>
    <p:extLst>
      <p:ext uri="{BB962C8B-B14F-4D97-AF65-F5344CB8AC3E}">
        <p14:creationId xmlns:p14="http://schemas.microsoft.com/office/powerpoint/2010/main" val="187013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dirty="0"/>
              <a:t>You want a research group that works well together, is supportive of each other, and has a level of social engagement that you’re comfortable with. Is all work done in the lab, will you have a spot to work? </a:t>
            </a:r>
          </a:p>
          <a:p>
            <a:r>
              <a:rPr lang="en-GB" dirty="0"/>
              <a:t>You want a supervisor who is eager to communicate with you and who doesn’t intimidate you. </a:t>
            </a:r>
          </a:p>
          <a:p>
            <a:r>
              <a:rPr lang="en-GB" dirty="0"/>
              <a:t>Some supervisors are super strict about getting things done on time, some are more flexible, consider what works well for you. </a:t>
            </a:r>
          </a:p>
          <a:p>
            <a:r>
              <a:rPr lang="en-GB" dirty="0"/>
              <a:t>Especially if you want to go into a PhD programme, seeing where students from the lab have ended up can give a good indication of what will be supported for you. </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9</a:t>
            </a:fld>
            <a:endParaRPr lang="en-US"/>
          </a:p>
        </p:txBody>
      </p:sp>
    </p:spTree>
    <p:extLst>
      <p:ext uri="{BB962C8B-B14F-4D97-AF65-F5344CB8AC3E}">
        <p14:creationId xmlns:p14="http://schemas.microsoft.com/office/powerpoint/2010/main" val="2084572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143" name="Rectangle 63"/>
          <p:cNvSpPr>
            <a:spLocks noGrp="1" noChangeArrowheads="1"/>
          </p:cNvSpPr>
          <p:nvPr>
            <p:ph type="ctrTitle"/>
          </p:nvPr>
        </p:nvSpPr>
        <p:spPr>
          <a:xfrm>
            <a:off x="685800" y="2438400"/>
            <a:ext cx="7772400" cy="1143000"/>
          </a:xfrm>
        </p:spPr>
        <p:txBody>
          <a:bodyPr anchor="ctr"/>
          <a:lstStyle>
            <a:lvl1pPr algn="ctr">
              <a:defRPr/>
            </a:lvl1pPr>
          </a:lstStyle>
          <a:p>
            <a:pPr lvl="0"/>
            <a:r>
              <a:rPr lang="en-US" noProof="0"/>
              <a:t>Click to edit Master title style</a:t>
            </a:r>
            <a:endParaRPr lang="nl-NL" noProof="0"/>
          </a:p>
        </p:txBody>
      </p:sp>
      <p:sp>
        <p:nvSpPr>
          <p:cNvPr id="46144" name="Rectangle 64"/>
          <p:cNvSpPr>
            <a:spLocks noGrp="1" noChangeArrowheads="1"/>
          </p:cNvSpPr>
          <p:nvPr>
            <p:ph type="subTitle" idx="1"/>
          </p:nvPr>
        </p:nvSpPr>
        <p:spPr>
          <a:xfrm>
            <a:off x="1371600" y="3886200"/>
            <a:ext cx="6400800" cy="1600200"/>
          </a:xfrm>
        </p:spPr>
        <p:txBody>
          <a:bodyPr/>
          <a:lstStyle>
            <a:lvl1pPr marL="0" indent="0" algn="ctr">
              <a:buFont typeface="Wingdings" charset="0"/>
              <a:buNone/>
              <a:defRPr/>
            </a:lvl1pPr>
          </a:lstStyle>
          <a:p>
            <a:pPr lvl="0"/>
            <a:r>
              <a:rPr lang="en-US" noProof="0"/>
              <a:t>Click to edit Master subtitle style</a:t>
            </a:r>
            <a:endParaRPr lang="nl-NL" noProof="0"/>
          </a:p>
        </p:txBody>
      </p:sp>
      <p:sp>
        <p:nvSpPr>
          <p:cNvPr id="278" name="Rectangle 277"/>
          <p:cNvSpPr/>
          <p:nvPr userDrawn="1"/>
        </p:nvSpPr>
        <p:spPr>
          <a:xfrm>
            <a:off x="-36512" y="5907822"/>
            <a:ext cx="9180512" cy="950178"/>
          </a:xfrm>
          <a:prstGeom prst="rect">
            <a:avLst/>
          </a:prstGeom>
          <a:gradFill>
            <a:gsLst>
              <a:gs pos="48500">
                <a:schemeClr val="tx2">
                  <a:lumMod val="40000"/>
                  <a:lumOff val="60000"/>
                </a:schemeClr>
              </a:gs>
              <a:gs pos="31000">
                <a:srgbClr val="136B68"/>
              </a:gs>
              <a:gs pos="66000">
                <a:srgbClr val="08A7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0" name="Picture 279">
            <a:extLst>
              <a:ext uri="{FF2B5EF4-FFF2-40B4-BE49-F238E27FC236}">
                <a16:creationId xmlns:a16="http://schemas.microsoft.com/office/drawing/2014/main" id="{E83CFCE8-A58C-9A49-9B21-E7D1B74557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73" t="35722" r="9461" b="11142"/>
          <a:stretch/>
        </p:blipFill>
        <p:spPr>
          <a:xfrm>
            <a:off x="6948264" y="5907822"/>
            <a:ext cx="2416974" cy="1001182"/>
          </a:xfrm>
          <a:prstGeom prst="rect">
            <a:avLst/>
          </a:prstGeom>
        </p:spPr>
      </p:pic>
      <p:pic>
        <p:nvPicPr>
          <p:cNvPr id="281" name="Picture 2" descr="nanobiology_logo_black_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7944" y="5861646"/>
            <a:ext cx="1093534" cy="109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descr="Logo, company name&#10;&#10;Description automatically generated">
            <a:extLst>
              <a:ext uri="{FF2B5EF4-FFF2-40B4-BE49-F238E27FC236}">
                <a16:creationId xmlns:a16="http://schemas.microsoft.com/office/drawing/2014/main" id="{DB72D8C2-162D-4C74-811A-13BC609BD8C4}"/>
              </a:ext>
            </a:extLst>
          </p:cNvPr>
          <p:cNvPicPr>
            <a:picLocks noChangeAspect="1"/>
          </p:cNvPicPr>
          <p:nvPr userDrawn="1"/>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5422" y="5996382"/>
            <a:ext cx="2113828" cy="824063"/>
          </a:xfrm>
          <a:prstGeom prst="rect">
            <a:avLst/>
          </a:prstGeom>
        </p:spPr>
      </p:pic>
    </p:spTree>
    <p:extLst>
      <p:ext uri="{BB962C8B-B14F-4D97-AF65-F5344CB8AC3E}">
        <p14:creationId xmlns:p14="http://schemas.microsoft.com/office/powerpoint/2010/main" val="3720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5" name="Rectangle 506"/>
          <p:cNvSpPr>
            <a:spLocks noGrp="1" noChangeArrowheads="1"/>
          </p:cNvSpPr>
          <p:nvPr>
            <p:ph type="sldNum" sz="quarter" idx="11"/>
          </p:nvPr>
        </p:nvSpPr>
        <p:spPr>
          <a:ln/>
        </p:spPr>
        <p:txBody>
          <a:bodyPr/>
          <a:lstStyle>
            <a:lvl1pPr>
              <a:defRPr/>
            </a:lvl1pPr>
          </a:lstStyle>
          <a:p>
            <a:pPr>
              <a:defRPr/>
            </a:pPr>
            <a:fld id="{569DB837-59B0-EA45-A7EA-CA30FDD53B4B}"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93485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6248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5" name="Rectangle 506"/>
          <p:cNvSpPr>
            <a:spLocks noGrp="1" noChangeArrowheads="1"/>
          </p:cNvSpPr>
          <p:nvPr>
            <p:ph type="sldNum" sz="quarter" idx="11"/>
          </p:nvPr>
        </p:nvSpPr>
        <p:spPr>
          <a:ln/>
        </p:spPr>
        <p:txBody>
          <a:bodyPr/>
          <a:lstStyle>
            <a:lvl1pPr>
              <a:defRPr/>
            </a:lvl1pPr>
          </a:lstStyle>
          <a:p>
            <a:pPr>
              <a:defRPr/>
            </a:pPr>
            <a:fld id="{C71A2925-49E1-D343-8BF8-D7EF528039FA}"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319044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5" name="Rectangle 506"/>
          <p:cNvSpPr>
            <a:spLocks noGrp="1" noChangeArrowheads="1"/>
          </p:cNvSpPr>
          <p:nvPr>
            <p:ph type="sldNum" sz="quarter" idx="11"/>
          </p:nvPr>
        </p:nvSpPr>
        <p:spPr>
          <a:ln/>
        </p:spPr>
        <p:txBody>
          <a:bodyPr/>
          <a:lstStyle>
            <a:lvl1pPr>
              <a:defRPr/>
            </a:lvl1pPr>
          </a:lstStyle>
          <a:p>
            <a:pPr>
              <a:defRPr/>
            </a:pPr>
            <a:fld id="{803AA281-8B9A-A04D-86C0-67F75ED47CBD}"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233049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5" name="Rectangle 506"/>
          <p:cNvSpPr>
            <a:spLocks noGrp="1" noChangeArrowheads="1"/>
          </p:cNvSpPr>
          <p:nvPr>
            <p:ph type="sldNum" sz="quarter" idx="11"/>
          </p:nvPr>
        </p:nvSpPr>
        <p:spPr>
          <a:ln/>
        </p:spPr>
        <p:txBody>
          <a:bodyPr/>
          <a:lstStyle>
            <a:lvl1pPr>
              <a:defRPr/>
            </a:lvl1pPr>
          </a:lstStyle>
          <a:p>
            <a:pPr>
              <a:defRPr/>
            </a:pPr>
            <a:fld id="{2B01645E-83F5-C44F-9CDC-30B47D87DFB9}"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303895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6" name="Rectangle 506"/>
          <p:cNvSpPr>
            <a:spLocks noGrp="1" noChangeArrowheads="1"/>
          </p:cNvSpPr>
          <p:nvPr>
            <p:ph type="sldNum" sz="quarter" idx="11"/>
          </p:nvPr>
        </p:nvSpPr>
        <p:spPr>
          <a:ln/>
        </p:spPr>
        <p:txBody>
          <a:bodyPr/>
          <a:lstStyle>
            <a:lvl1pPr>
              <a:defRPr/>
            </a:lvl1pPr>
          </a:lstStyle>
          <a:p>
            <a:pPr>
              <a:defRPr/>
            </a:pPr>
            <a:fld id="{0C101806-7069-3A4A-85BC-0E52D4B18B56}"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114363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8" name="Rectangle 506"/>
          <p:cNvSpPr>
            <a:spLocks noGrp="1" noChangeArrowheads="1"/>
          </p:cNvSpPr>
          <p:nvPr>
            <p:ph type="sldNum" sz="quarter" idx="11"/>
          </p:nvPr>
        </p:nvSpPr>
        <p:spPr>
          <a:ln/>
        </p:spPr>
        <p:txBody>
          <a:bodyPr/>
          <a:lstStyle>
            <a:lvl1pPr>
              <a:defRPr/>
            </a:lvl1pPr>
          </a:lstStyle>
          <a:p>
            <a:pPr>
              <a:defRPr/>
            </a:pPr>
            <a:fld id="{8126DA40-DD13-1144-B7F8-7A4ECF5FA021}"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182972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4" name="Rectangle 506"/>
          <p:cNvSpPr>
            <a:spLocks noGrp="1" noChangeArrowheads="1"/>
          </p:cNvSpPr>
          <p:nvPr>
            <p:ph type="sldNum" sz="quarter" idx="11"/>
          </p:nvPr>
        </p:nvSpPr>
        <p:spPr>
          <a:ln/>
        </p:spPr>
        <p:txBody>
          <a:bodyPr/>
          <a:lstStyle>
            <a:lvl1pPr>
              <a:defRPr/>
            </a:lvl1pPr>
          </a:lstStyle>
          <a:p>
            <a:pPr>
              <a:defRPr/>
            </a:pPr>
            <a:fld id="{CC8AB94F-99F4-754E-AAB5-AE2C350CD0CA}"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85825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3" name="Rectangle 506"/>
          <p:cNvSpPr>
            <a:spLocks noGrp="1" noChangeArrowheads="1"/>
          </p:cNvSpPr>
          <p:nvPr>
            <p:ph type="sldNum" sz="quarter" idx="11"/>
          </p:nvPr>
        </p:nvSpPr>
        <p:spPr>
          <a:ln/>
        </p:spPr>
        <p:txBody>
          <a:bodyPr/>
          <a:lstStyle>
            <a:lvl1pPr>
              <a:defRPr/>
            </a:lvl1pPr>
          </a:lstStyle>
          <a:p>
            <a:pPr>
              <a:defRPr/>
            </a:pPr>
            <a:fld id="{C31F0713-F0B2-CF47-91AC-AB105DD4121E}"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427175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6" name="Rectangle 506"/>
          <p:cNvSpPr>
            <a:spLocks noGrp="1" noChangeArrowheads="1"/>
          </p:cNvSpPr>
          <p:nvPr>
            <p:ph type="sldNum" sz="quarter" idx="11"/>
          </p:nvPr>
        </p:nvSpPr>
        <p:spPr>
          <a:ln/>
        </p:spPr>
        <p:txBody>
          <a:bodyPr/>
          <a:lstStyle>
            <a:lvl1pPr>
              <a:defRPr/>
            </a:lvl1pPr>
          </a:lstStyle>
          <a:p>
            <a:pPr>
              <a:defRPr/>
            </a:pPr>
            <a:fld id="{357CECCE-397A-6648-99FC-B64E864BC6C0}"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219327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6" name="Rectangle 506"/>
          <p:cNvSpPr>
            <a:spLocks noGrp="1" noChangeArrowheads="1"/>
          </p:cNvSpPr>
          <p:nvPr>
            <p:ph type="sldNum" sz="quarter" idx="11"/>
          </p:nvPr>
        </p:nvSpPr>
        <p:spPr>
          <a:ln/>
        </p:spPr>
        <p:txBody>
          <a:bodyPr/>
          <a:lstStyle>
            <a:lvl1pPr>
              <a:defRPr/>
            </a:lvl1pPr>
          </a:lstStyle>
          <a:p>
            <a:pPr>
              <a:defRPr/>
            </a:pPr>
            <a:fld id="{B3D277EB-4949-C24F-A4BF-72A8C8752B08}"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36831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9" name="Rectangle 505"/>
          <p:cNvSpPr>
            <a:spLocks noGrp="1" noChangeArrowheads="1"/>
          </p:cNvSpPr>
          <p:nvPr>
            <p:ph type="dt" sz="half" idx="2"/>
          </p:nvPr>
        </p:nvSpPr>
        <p:spPr bwMode="auto">
          <a:xfrm>
            <a:off x="7391400" y="6400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i="0" smtClean="0">
                <a:solidFill>
                  <a:schemeClr val="tx1"/>
                </a:solidFill>
                <a:cs typeface="+mn-cs"/>
              </a:defRPr>
            </a:lvl1pPr>
          </a:lstStyle>
          <a:p>
            <a:pPr fontAlgn="base">
              <a:spcBef>
                <a:spcPct val="0"/>
              </a:spcBef>
              <a:spcAft>
                <a:spcPct val="0"/>
              </a:spcAft>
              <a:defRPr/>
            </a:pPr>
            <a:r>
              <a:rPr lang="en-US">
                <a:solidFill>
                  <a:srgbClr val="0C2074"/>
                </a:solidFill>
              </a:rPr>
              <a:t>16-10-2001</a:t>
            </a:r>
          </a:p>
        </p:txBody>
      </p:sp>
      <p:sp>
        <p:nvSpPr>
          <p:cNvPr id="1530" name="Rectangle 506"/>
          <p:cNvSpPr>
            <a:spLocks noGrp="1" noChangeArrowheads="1"/>
          </p:cNvSpPr>
          <p:nvPr>
            <p:ph type="sldNum" sz="quarter" idx="4"/>
          </p:nvPr>
        </p:nvSpPr>
        <p:spPr bwMode="auto">
          <a:xfrm>
            <a:off x="6477000" y="6400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i="0" smtClean="0">
                <a:solidFill>
                  <a:schemeClr val="tx1"/>
                </a:solidFill>
                <a:cs typeface="+mn-cs"/>
              </a:defRPr>
            </a:lvl1pPr>
          </a:lstStyle>
          <a:p>
            <a:pPr fontAlgn="base">
              <a:spcBef>
                <a:spcPct val="0"/>
              </a:spcBef>
              <a:spcAft>
                <a:spcPct val="0"/>
              </a:spcAft>
              <a:defRPr/>
            </a:pPr>
            <a:fld id="{FAE3CFA7-CFA1-8643-B4E8-AE33016581F0}" type="slidenum">
              <a:rPr lang="en-US">
                <a:solidFill>
                  <a:srgbClr val="0C2074"/>
                </a:solidFill>
              </a:rPr>
              <a:pPr fontAlgn="base">
                <a:spcBef>
                  <a:spcPct val="0"/>
                </a:spcBef>
                <a:spcAft>
                  <a:spcPct val="0"/>
                </a:spcAft>
                <a:defRPr/>
              </a:pPr>
              <a:t>‹#›</a:t>
            </a:fld>
            <a:endParaRPr lang="en-US">
              <a:solidFill>
                <a:srgbClr val="0C2074"/>
              </a:solidFill>
            </a:endParaRPr>
          </a:p>
        </p:txBody>
      </p:sp>
      <p:sp>
        <p:nvSpPr>
          <p:cNvPr id="1531" name="Rectangle 507"/>
          <p:cNvSpPr>
            <a:spLocks noChangeArrowheads="1"/>
          </p:cNvSpPr>
          <p:nvPr/>
        </p:nvSpPr>
        <p:spPr bwMode="auto">
          <a:xfrm>
            <a:off x="304800" y="64008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sz="1400">
              <a:solidFill>
                <a:srgbClr val="0C2074"/>
              </a:solidFill>
            </a:endParaRPr>
          </a:p>
        </p:txBody>
      </p:sp>
      <p:sp>
        <p:nvSpPr>
          <p:cNvPr id="2" name="Rectangle 2"/>
          <p:cNvSpPr>
            <a:spLocks noGrp="1" noChangeArrowheads="1"/>
          </p:cNvSpPr>
          <p:nvPr>
            <p:ph type="title"/>
          </p:nvPr>
        </p:nvSpPr>
        <p:spPr bwMode="auto">
          <a:xfrm>
            <a:off x="328613" y="304800"/>
            <a:ext cx="7215187" cy="6096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nl-NL"/>
          </a:p>
        </p:txBody>
      </p:sp>
      <p:sp>
        <p:nvSpPr>
          <p:cNvPr id="3" name="Rectangle 3"/>
          <p:cNvSpPr>
            <a:spLocks noGrp="1" noChangeArrowheads="1"/>
          </p:cNvSpPr>
          <p:nvPr>
            <p:ph type="body" idx="1"/>
          </p:nvPr>
        </p:nvSpPr>
        <p:spPr bwMode="auto">
          <a:xfrm>
            <a:off x="304800" y="12192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grpSp>
        <p:nvGrpSpPr>
          <p:cNvPr id="281" name="Group 280"/>
          <p:cNvGrpSpPr/>
          <p:nvPr userDrawn="1"/>
        </p:nvGrpSpPr>
        <p:grpSpPr>
          <a:xfrm>
            <a:off x="-36512" y="5861646"/>
            <a:ext cx="9401750" cy="1093534"/>
            <a:chOff x="-36512" y="5861646"/>
            <a:chExt cx="9401750" cy="1093534"/>
          </a:xfrm>
        </p:grpSpPr>
        <p:sp>
          <p:nvSpPr>
            <p:cNvPr id="282" name="Rectangle 281"/>
            <p:cNvSpPr/>
            <p:nvPr userDrawn="1"/>
          </p:nvSpPr>
          <p:spPr>
            <a:xfrm>
              <a:off x="-36512" y="5877272"/>
              <a:ext cx="9180512" cy="980728"/>
            </a:xfrm>
            <a:prstGeom prst="rect">
              <a:avLst/>
            </a:prstGeom>
            <a:gradFill>
              <a:gsLst>
                <a:gs pos="48500">
                  <a:schemeClr val="tx2">
                    <a:lumMod val="40000"/>
                    <a:lumOff val="60000"/>
                  </a:schemeClr>
                </a:gs>
                <a:gs pos="31000">
                  <a:srgbClr val="136B68"/>
                </a:gs>
                <a:gs pos="66000">
                  <a:srgbClr val="08A7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3" name="Picture 282">
              <a:extLst>
                <a:ext uri="{FF2B5EF4-FFF2-40B4-BE49-F238E27FC236}">
                  <a16:creationId xmlns:a16="http://schemas.microsoft.com/office/drawing/2014/main" id="{E83CFCE8-A58C-9A49-9B21-E7D1B745578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13273" t="35722" r="9461" b="11142"/>
            <a:stretch/>
          </p:blipFill>
          <p:spPr>
            <a:xfrm>
              <a:off x="6948264" y="5907822"/>
              <a:ext cx="2416974" cy="1001182"/>
            </a:xfrm>
            <a:prstGeom prst="rect">
              <a:avLst/>
            </a:prstGeom>
          </p:spPr>
        </p:pic>
        <p:pic>
          <p:nvPicPr>
            <p:cNvPr id="284" name="Picture 2" descr="nanobiology_logo_black_L"/>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067944" y="5861646"/>
              <a:ext cx="1093534" cy="109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4" descr="Logo, company name&#10;&#10;Description automatically generated">
              <a:extLst>
                <a:ext uri="{FF2B5EF4-FFF2-40B4-BE49-F238E27FC236}">
                  <a16:creationId xmlns:a16="http://schemas.microsoft.com/office/drawing/2014/main" id="{DB72D8C2-162D-4C74-811A-13BC609BD8C4}"/>
                </a:ext>
              </a:extLst>
            </p:cNvPr>
            <p:cNvPicPr>
              <a:picLocks noChangeAspect="1"/>
            </p:cNvPicPr>
            <p:nvPr userDrawn="1"/>
          </p:nvPicPr>
          <p:blipFill>
            <a:blip r:embed="rId1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5422" y="5996382"/>
              <a:ext cx="2113828" cy="824063"/>
            </a:xfrm>
            <a:prstGeom prst="rect">
              <a:avLst/>
            </a:prstGeom>
          </p:spPr>
        </p:pic>
      </p:grpSp>
    </p:spTree>
    <p:extLst>
      <p:ext uri="{BB962C8B-B14F-4D97-AF65-F5344CB8AC3E}">
        <p14:creationId xmlns:p14="http://schemas.microsoft.com/office/powerpoint/2010/main" val="288082095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p:titleStyle>
    <p:bodyStyle>
      <a:lvl1pPr marL="282575" indent="-282575"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cs typeface="ＭＳ Ｐゴシック" charset="0"/>
        </a:defRPr>
      </a:lvl1pPr>
      <a:lvl2pPr marL="765175" indent="-190500"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2pPr>
      <a:lvl3pPr marL="1139825" indent="-184150"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3pPr>
      <a:lvl4pPr marL="1519238" indent="-184150"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4pPr>
      <a:lvl5pPr marL="19097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5pPr>
      <a:lvl6pPr marL="23669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6pPr>
      <a:lvl7pPr marL="28241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7pPr>
      <a:lvl8pPr marL="32813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8pPr>
      <a:lvl9pPr marL="37385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ycase.tudelft.n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brightspace.tudelft.nl/d2l/le/content/43866/viewContent/4556286/View"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brightspace.tudelft.nl/d2l/le/content/43866/viewContent/4614565/View"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tudelft.nl/en/student/education/centre-for-languages-and-academic-skills/education/writing-centr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_ftn4"/><Relationship Id="rId5" Type="http://schemas.openxmlformats.org/officeDocument/2006/relationships/hyperlink" Target="#_ftn3"/><Relationship Id="rId4" Type="http://schemas.openxmlformats.org/officeDocument/2006/relationships/hyperlink" Target="#_ftn2"/></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rightspace.tudelft.nl/d2l/le/content/43201/viewContent/4611374/View"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svnbhooke.nl/index.php/bep-mep-project-databas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12" y="15275"/>
            <a:ext cx="9180512" cy="5861997"/>
          </a:xfrm>
          <a:prstGeom prst="rect">
            <a:avLst/>
          </a:prstGeom>
          <a:gradFill>
            <a:gsLst>
              <a:gs pos="48500">
                <a:schemeClr val="tx2">
                  <a:lumMod val="48000"/>
                  <a:lumOff val="52000"/>
                  <a:alpha val="34000"/>
                </a:schemeClr>
              </a:gs>
              <a:gs pos="4000">
                <a:srgbClr val="136B68"/>
              </a:gs>
              <a:gs pos="89000">
                <a:srgbClr val="08A7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685800" y="2438400"/>
            <a:ext cx="7772400" cy="1782688"/>
          </a:xfrm>
        </p:spPr>
        <p:txBody>
          <a:bodyPr/>
          <a:lstStyle/>
          <a:p>
            <a:r>
              <a:rPr lang="en-GB" sz="5000" b="0" dirty="0">
                <a:solidFill>
                  <a:schemeClr val="accent4">
                    <a:lumMod val="50000"/>
                  </a:schemeClr>
                </a:solidFill>
              </a:rPr>
              <a:t>MEP/MEP event</a:t>
            </a:r>
            <a:br>
              <a:rPr lang="en-GB" sz="5000" b="0" dirty="0"/>
            </a:br>
            <a:r>
              <a:rPr lang="en-GB" sz="3000" b="0" dirty="0">
                <a:solidFill>
                  <a:schemeClr val="accent4">
                    <a:lumMod val="50000"/>
                  </a:schemeClr>
                </a:solidFill>
              </a:rPr>
              <a:t>25-November-2025</a:t>
            </a:r>
            <a:br>
              <a:rPr lang="en-GB" sz="4000" dirty="0"/>
            </a:br>
            <a:r>
              <a:rPr lang="en-GB" sz="4000" dirty="0">
                <a:solidFill>
                  <a:schemeClr val="accent4">
                    <a:lumMod val="50000"/>
                  </a:schemeClr>
                </a:solidFill>
              </a:rPr>
              <a:t>Information about the MEP</a:t>
            </a:r>
          </a:p>
        </p:txBody>
      </p:sp>
      <p:grpSp>
        <p:nvGrpSpPr>
          <p:cNvPr id="5" name="Group 4"/>
          <p:cNvGrpSpPr/>
          <p:nvPr/>
        </p:nvGrpSpPr>
        <p:grpSpPr>
          <a:xfrm>
            <a:off x="-36512" y="5861646"/>
            <a:ext cx="9401750" cy="1093534"/>
            <a:chOff x="-36512" y="5861646"/>
            <a:chExt cx="9401750" cy="1093534"/>
          </a:xfrm>
        </p:grpSpPr>
        <p:sp>
          <p:nvSpPr>
            <p:cNvPr id="6" name="Rectangle 5"/>
            <p:cNvSpPr/>
            <p:nvPr userDrawn="1"/>
          </p:nvSpPr>
          <p:spPr>
            <a:xfrm>
              <a:off x="-36512" y="5877272"/>
              <a:ext cx="9180512" cy="980728"/>
            </a:xfrm>
            <a:prstGeom prst="rect">
              <a:avLst/>
            </a:prstGeom>
            <a:gradFill>
              <a:gsLst>
                <a:gs pos="48500">
                  <a:schemeClr val="tx2">
                    <a:lumMod val="40000"/>
                    <a:lumOff val="60000"/>
                  </a:schemeClr>
                </a:gs>
                <a:gs pos="31000">
                  <a:srgbClr val="136B68"/>
                </a:gs>
                <a:gs pos="66000">
                  <a:srgbClr val="08A7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83CFCE8-A58C-9A49-9B21-E7D1B745578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273" t="35722" r="9461" b="11142"/>
            <a:stretch/>
          </p:blipFill>
          <p:spPr>
            <a:xfrm>
              <a:off x="6948264" y="5907822"/>
              <a:ext cx="2416974" cy="1001182"/>
            </a:xfrm>
            <a:prstGeom prst="rect">
              <a:avLst/>
            </a:prstGeom>
          </p:spPr>
        </p:pic>
        <p:pic>
          <p:nvPicPr>
            <p:cNvPr id="8" name="Picture 2" descr="nanobiology_logo_black_L"/>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67944" y="5861646"/>
              <a:ext cx="1093534" cy="109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 company name&#10;&#10;Description automatically generated">
              <a:extLst>
                <a:ext uri="{FF2B5EF4-FFF2-40B4-BE49-F238E27FC236}">
                  <a16:creationId xmlns:a16="http://schemas.microsoft.com/office/drawing/2014/main" id="{DB72D8C2-162D-4C74-811A-13BC609BD8C4}"/>
                </a:ext>
              </a:extLst>
            </p:cNvPr>
            <p:cNvPicPr>
              <a:picLocks noChangeAspect="1"/>
            </p:cNvPicPr>
            <p:nvPr userDrawn="1"/>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5422" y="5996382"/>
              <a:ext cx="2113828" cy="824063"/>
            </a:xfrm>
            <a:prstGeom prst="rect">
              <a:avLst/>
            </a:prstGeom>
          </p:spPr>
        </p:pic>
      </p:grpSp>
    </p:spTree>
    <p:extLst>
      <p:ext uri="{BB962C8B-B14F-4D97-AF65-F5344CB8AC3E}">
        <p14:creationId xmlns:p14="http://schemas.microsoft.com/office/powerpoint/2010/main" val="2865311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Supervision</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accent4">
                    <a:lumMod val="50000"/>
                  </a:schemeClr>
                </a:solidFill>
              </a:rPr>
              <a:t>Must be on the GreenList: this person is officially responsible for your MEP and the assessment.</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Guidance on your MEP is almost always done by daily supervisor: mostly PhD student or Postdoc.</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Picking a supervisor who is a good match for you may be the most important part of your MEP. </a:t>
            </a:r>
          </a:p>
          <a:p>
            <a:pPr marL="457200" indent="-457200" algn="l">
              <a:spcAft>
                <a:spcPts val="1000"/>
              </a:spcAft>
              <a:buFont typeface="Arial" panose="020B0604020202020204" pitchFamily="34" charset="0"/>
              <a:buChar char="•"/>
            </a:pPr>
            <a:r>
              <a:rPr lang="en-GB" b="0" kern="0" dirty="0">
                <a:solidFill>
                  <a:schemeClr val="bg2"/>
                </a:solidFill>
              </a:rPr>
              <a:t>Make sure your supervisor(s) is someone you can talk to—you’ll need to talk a lot.</a:t>
            </a:r>
          </a:p>
        </p:txBody>
      </p:sp>
    </p:spTree>
    <p:extLst>
      <p:ext uri="{BB962C8B-B14F-4D97-AF65-F5344CB8AC3E}">
        <p14:creationId xmlns:p14="http://schemas.microsoft.com/office/powerpoint/2010/main" val="168586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bg2"/>
                </a:solidFill>
              </a:rPr>
              <a:t>Requirements for Starting</a:t>
            </a:r>
            <a:endParaRPr lang="en-GB" sz="3000" dirty="0">
              <a:solidFill>
                <a:schemeClr val="bg2"/>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Completed 35 ECTS from the NB MSc</a:t>
            </a:r>
          </a:p>
          <a:p>
            <a:pPr marL="457200" indent="-457200" algn="l">
              <a:spcAft>
                <a:spcPts val="1000"/>
              </a:spcAft>
              <a:buFont typeface="Arial" panose="020B0604020202020204" pitchFamily="34" charset="0"/>
              <a:buChar char="•"/>
            </a:pPr>
            <a:r>
              <a:rPr lang="en-GB" b="0" kern="0" dirty="0">
                <a:solidFill>
                  <a:schemeClr val="bg2"/>
                </a:solidFill>
              </a:rPr>
              <a:t>Passed any remaining bridging/homologation courses </a:t>
            </a:r>
          </a:p>
          <a:p>
            <a:pPr marL="457200" indent="-457200" algn="l">
              <a:spcAft>
                <a:spcPts val="1000"/>
              </a:spcAft>
              <a:buFont typeface="Arial" panose="020B0604020202020204" pitchFamily="34" charset="0"/>
              <a:buChar char="•"/>
            </a:pPr>
            <a:r>
              <a:rPr lang="en-GB" b="0" kern="0" dirty="0">
                <a:solidFill>
                  <a:schemeClr val="bg2"/>
                </a:solidFill>
              </a:rPr>
              <a:t>Have a study plan for remainder of courses</a:t>
            </a:r>
          </a:p>
          <a:p>
            <a:pPr marL="457200" indent="-457200" algn="l">
              <a:spcAft>
                <a:spcPts val="1000"/>
              </a:spcAft>
              <a:buFont typeface="Arial" panose="020B0604020202020204" pitchFamily="34" charset="0"/>
              <a:buChar char="•"/>
            </a:pPr>
            <a:r>
              <a:rPr lang="en-GB" b="0" kern="0" dirty="0">
                <a:solidFill>
                  <a:schemeClr val="bg2"/>
                </a:solidFill>
              </a:rPr>
              <a:t>Completed Project Development Courses (NB4510 and NB4520)</a:t>
            </a:r>
          </a:p>
          <a:p>
            <a:pPr marL="457200" indent="-457200" algn="l">
              <a:spcAft>
                <a:spcPts val="1000"/>
              </a:spcAft>
              <a:buFont typeface="Arial" panose="020B0604020202020204" pitchFamily="34" charset="0"/>
              <a:buChar char="•"/>
            </a:pPr>
            <a:r>
              <a:rPr lang="en-GB" b="0" kern="0" dirty="0">
                <a:solidFill>
                  <a:schemeClr val="bg2"/>
                </a:solidFill>
              </a:rPr>
              <a:t>MEP supervisor may </a:t>
            </a:r>
            <a:r>
              <a:rPr lang="en-GB" b="0" u="sng" kern="0" dirty="0">
                <a:solidFill>
                  <a:schemeClr val="bg2"/>
                </a:solidFill>
              </a:rPr>
              <a:t>not</a:t>
            </a:r>
            <a:r>
              <a:rPr lang="en-GB" b="0" kern="0" dirty="0">
                <a:solidFill>
                  <a:schemeClr val="bg2"/>
                </a:solidFill>
              </a:rPr>
              <a:t> be same as for any other MSc research project or internship. </a:t>
            </a:r>
          </a:p>
          <a:p>
            <a:pPr marL="457200" indent="-457200" algn="l">
              <a:spcAft>
                <a:spcPts val="1000"/>
              </a:spcAft>
              <a:buFont typeface="Arial" panose="020B0604020202020204" pitchFamily="34" charset="0"/>
              <a:buChar char="•"/>
            </a:pPr>
            <a:endParaRPr lang="en-GB" sz="2500" kern="0" dirty="0"/>
          </a:p>
        </p:txBody>
      </p:sp>
    </p:spTree>
    <p:extLst>
      <p:ext uri="{BB962C8B-B14F-4D97-AF65-F5344CB8AC3E}">
        <p14:creationId xmlns:p14="http://schemas.microsoft.com/office/powerpoint/2010/main" val="407717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97B20-BC6C-64C5-EA7E-B1C987D0140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5BA0897-AE6D-C120-6EBB-3C30EEC77950}"/>
              </a:ext>
            </a:extLst>
          </p:cNvPr>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a:extLst>
              <a:ext uri="{FF2B5EF4-FFF2-40B4-BE49-F238E27FC236}">
                <a16:creationId xmlns:a16="http://schemas.microsoft.com/office/drawing/2014/main" id="{CA1AA50E-DD7D-06EF-37BE-20CF59E2B084}"/>
              </a:ext>
            </a:extLst>
          </p:cNvPr>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a:extLst>
              <a:ext uri="{FF2B5EF4-FFF2-40B4-BE49-F238E27FC236}">
                <a16:creationId xmlns:a16="http://schemas.microsoft.com/office/drawing/2014/main" id="{3C729F25-2B51-14CA-5DA6-0244DFBCB738}"/>
              </a:ext>
            </a:extLst>
          </p:cNvPr>
          <p:cNvSpPr>
            <a:spLocks noGrp="1"/>
          </p:cNvSpPr>
          <p:nvPr>
            <p:ph type="ctrTitle"/>
          </p:nvPr>
        </p:nvSpPr>
        <p:spPr>
          <a:xfrm>
            <a:off x="0" y="0"/>
            <a:ext cx="9144000" cy="1440000"/>
          </a:xfrm>
        </p:spPr>
        <p:txBody>
          <a:bodyPr/>
          <a:lstStyle/>
          <a:p>
            <a:r>
              <a:rPr lang="en-GB" sz="3000" b="0" dirty="0">
                <a:solidFill>
                  <a:schemeClr val="accent4">
                    <a:lumMod val="50000"/>
                  </a:schemeClr>
                </a:solidFill>
                <a:hlinkClick r:id="rId3"/>
              </a:rPr>
              <a:t>MyCase</a:t>
            </a:r>
            <a:r>
              <a:rPr lang="en-GB" sz="3000" b="0" dirty="0">
                <a:solidFill>
                  <a:schemeClr val="accent4">
                    <a:lumMod val="50000"/>
                  </a:schemeClr>
                </a:solidFill>
              </a:rPr>
              <a:t> Phases</a:t>
            </a:r>
            <a:endParaRPr lang="en-GB" sz="3000" dirty="0">
              <a:solidFill>
                <a:schemeClr val="accent4">
                  <a:lumMod val="50000"/>
                </a:schemeClr>
              </a:solidFill>
            </a:endParaRPr>
          </a:p>
        </p:txBody>
      </p:sp>
      <p:sp>
        <p:nvSpPr>
          <p:cNvPr id="5" name="Title 2">
            <a:extLst>
              <a:ext uri="{FF2B5EF4-FFF2-40B4-BE49-F238E27FC236}">
                <a16:creationId xmlns:a16="http://schemas.microsoft.com/office/drawing/2014/main" id="{C9D9EC44-EC15-304E-F016-882679C3DCEF}"/>
              </a:ext>
            </a:extLst>
          </p:cNvPr>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Kick-Off—MEP-PREP Are you ready to start?</a:t>
            </a:r>
          </a:p>
          <a:p>
            <a:pPr marL="457200" indent="-457200" algn="l">
              <a:spcAft>
                <a:spcPts val="1000"/>
              </a:spcAft>
              <a:buFont typeface="Arial" panose="020B0604020202020204" pitchFamily="34" charset="0"/>
              <a:buChar char="•"/>
            </a:pPr>
            <a:r>
              <a:rPr lang="en-GB" b="0" kern="0" dirty="0">
                <a:solidFill>
                  <a:schemeClr val="bg2"/>
                </a:solidFill>
              </a:rPr>
              <a:t>Midterm—Are you on track?</a:t>
            </a:r>
          </a:p>
          <a:p>
            <a:pPr marL="457200" indent="-457200" algn="l">
              <a:spcAft>
                <a:spcPts val="1000"/>
              </a:spcAft>
              <a:buFont typeface="Arial" panose="020B0604020202020204" pitchFamily="34" charset="0"/>
              <a:buChar char="•"/>
            </a:pPr>
            <a:r>
              <a:rPr lang="en-GB" b="0" kern="0" dirty="0" err="1">
                <a:solidFill>
                  <a:schemeClr val="bg2"/>
                </a:solidFill>
              </a:rPr>
              <a:t>GreenLight</a:t>
            </a:r>
            <a:r>
              <a:rPr lang="en-GB" b="0" kern="0" dirty="0">
                <a:solidFill>
                  <a:schemeClr val="bg2"/>
                </a:solidFill>
              </a:rPr>
              <a:t> A—Is it ready to finalize? </a:t>
            </a:r>
          </a:p>
          <a:p>
            <a:pPr marL="457200" indent="-457200" algn="l">
              <a:spcAft>
                <a:spcPts val="1000"/>
              </a:spcAft>
              <a:buFont typeface="Arial" panose="020B0604020202020204" pitchFamily="34" charset="0"/>
              <a:buChar char="•"/>
            </a:pPr>
            <a:r>
              <a:rPr lang="en-GB" b="0" kern="0" dirty="0" err="1">
                <a:solidFill>
                  <a:schemeClr val="bg2"/>
                </a:solidFill>
              </a:rPr>
              <a:t>GreenLight</a:t>
            </a:r>
            <a:r>
              <a:rPr lang="en-GB" b="0" kern="0" dirty="0">
                <a:solidFill>
                  <a:schemeClr val="bg2"/>
                </a:solidFill>
              </a:rPr>
              <a:t> B—Assessment committee</a:t>
            </a:r>
          </a:p>
          <a:p>
            <a:pPr marL="457200" indent="-457200" algn="l">
              <a:spcAft>
                <a:spcPts val="1000"/>
              </a:spcAft>
              <a:buFont typeface="Arial" panose="020B0604020202020204" pitchFamily="34" charset="0"/>
              <a:buChar char="•"/>
            </a:pPr>
            <a:r>
              <a:rPr lang="en-GB" b="0" kern="0" dirty="0">
                <a:solidFill>
                  <a:schemeClr val="bg2"/>
                </a:solidFill>
              </a:rPr>
              <a:t>Finalisation—Are you ready to defend it?</a:t>
            </a:r>
          </a:p>
        </p:txBody>
      </p:sp>
    </p:spTree>
    <p:extLst>
      <p:ext uri="{BB962C8B-B14F-4D97-AF65-F5344CB8AC3E}">
        <p14:creationId xmlns:p14="http://schemas.microsoft.com/office/powerpoint/2010/main" val="386591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accent4">
                    <a:lumMod val="50000"/>
                  </a:schemeClr>
                </a:solidFill>
              </a:rPr>
              <a:t>NB5903 MEP-PREP 3 EC</a:t>
            </a:r>
            <a:endParaRPr lang="en-GB" sz="3000" dirty="0">
              <a:solidFill>
                <a:schemeClr val="accent4">
                  <a:lumMod val="50000"/>
                </a:schemeClr>
              </a:solidFill>
            </a:endParaRPr>
          </a:p>
        </p:txBody>
      </p:sp>
      <p:sp>
        <p:nvSpPr>
          <p:cNvPr id="5" name="Title 2"/>
          <p:cNvSpPr txBox="1">
            <a:spLocks/>
          </p:cNvSpPr>
          <p:nvPr/>
        </p:nvSpPr>
        <p:spPr bwMode="auto">
          <a:xfrm>
            <a:off x="611560" y="1628800"/>
            <a:ext cx="8244448"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algn="l">
              <a:spcAft>
                <a:spcPts val="1000"/>
              </a:spcAft>
            </a:pPr>
            <a:r>
              <a:rPr lang="en-GB" b="0" kern="0" dirty="0">
                <a:solidFill>
                  <a:schemeClr val="bg2"/>
                </a:solidFill>
              </a:rPr>
              <a:t>Required elements:</a:t>
            </a:r>
          </a:p>
          <a:p>
            <a:pPr marL="342900" indent="-342900" algn="l">
              <a:spcAft>
                <a:spcPts val="1000"/>
              </a:spcAft>
              <a:buFont typeface="Arial" panose="020B0604020202020204" pitchFamily="34" charset="0"/>
              <a:buChar char="•"/>
            </a:pPr>
            <a:r>
              <a:rPr lang="en-GB" b="0" kern="0" dirty="0">
                <a:solidFill>
                  <a:schemeClr val="bg2"/>
                </a:solidFill>
              </a:rPr>
              <a:t>Updated/new project plan</a:t>
            </a:r>
          </a:p>
          <a:p>
            <a:pPr marL="800100" lvl="1" indent="-342900">
              <a:spcAft>
                <a:spcPts val="1000"/>
              </a:spcAft>
              <a:buFont typeface="Arial" panose="020B0604020202020204" pitchFamily="34" charset="0"/>
              <a:buChar char="•"/>
            </a:pPr>
            <a:r>
              <a:rPr lang="en-GB" b="0" kern="0" dirty="0">
                <a:solidFill>
                  <a:schemeClr val="bg2"/>
                </a:solidFill>
              </a:rPr>
              <a:t>Supervision plan, data management</a:t>
            </a:r>
          </a:p>
          <a:p>
            <a:pPr marL="342900" indent="-342900" algn="l">
              <a:spcAft>
                <a:spcPts val="1000"/>
              </a:spcAft>
              <a:buFont typeface="Arial" panose="020B0604020202020204" pitchFamily="34" charset="0"/>
              <a:buChar char="•"/>
            </a:pPr>
            <a:r>
              <a:rPr lang="en-GB" b="0" kern="0" dirty="0">
                <a:solidFill>
                  <a:schemeClr val="bg2"/>
                </a:solidFill>
              </a:rPr>
              <a:t>Clear timeline </a:t>
            </a:r>
          </a:p>
          <a:p>
            <a:pPr algn="l">
              <a:spcAft>
                <a:spcPts val="1000"/>
              </a:spcAft>
            </a:pPr>
            <a:r>
              <a:rPr lang="en-GB" b="0" kern="0" dirty="0">
                <a:solidFill>
                  <a:schemeClr val="bg2"/>
                </a:solidFill>
              </a:rPr>
              <a:t>All details in </a:t>
            </a:r>
            <a:r>
              <a:rPr lang="en-GB" b="0" kern="0" dirty="0">
                <a:solidFill>
                  <a:schemeClr val="bg2"/>
                </a:solidFill>
                <a:hlinkClick r:id="rId3"/>
              </a:rPr>
              <a:t>Guidelines </a:t>
            </a:r>
            <a:endParaRPr lang="en-GB" b="0" kern="0" dirty="0">
              <a:solidFill>
                <a:schemeClr val="bg2"/>
              </a:solidFill>
            </a:endParaRPr>
          </a:p>
        </p:txBody>
      </p:sp>
    </p:spTree>
    <p:extLst>
      <p:ext uri="{BB962C8B-B14F-4D97-AF65-F5344CB8AC3E}">
        <p14:creationId xmlns:p14="http://schemas.microsoft.com/office/powerpoint/2010/main" val="1172796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bg2"/>
                </a:solidFill>
              </a:rPr>
              <a:t>A good start</a:t>
            </a:r>
            <a:endParaRPr lang="en-GB" sz="3000" dirty="0">
              <a:solidFill>
                <a:schemeClr val="bg2"/>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Have agreement on work environment—lab space, resources, participation in research group activities</a:t>
            </a:r>
          </a:p>
          <a:p>
            <a:pPr marL="457200" indent="-457200" algn="l">
              <a:spcAft>
                <a:spcPts val="1000"/>
              </a:spcAft>
              <a:buFont typeface="Arial" panose="020B0604020202020204" pitchFamily="34" charset="0"/>
              <a:buChar char="•"/>
            </a:pPr>
            <a:r>
              <a:rPr lang="en-GB" b="0" kern="0" dirty="0">
                <a:solidFill>
                  <a:schemeClr val="bg2"/>
                </a:solidFill>
              </a:rPr>
              <a:t>Have clear communication channels and expectations between you and daily supervisor and responsible supervisor—when, where, how</a:t>
            </a:r>
          </a:p>
          <a:p>
            <a:pPr marL="457200" indent="-457200" algn="l">
              <a:spcAft>
                <a:spcPts val="1000"/>
              </a:spcAft>
              <a:buFont typeface="Arial" panose="020B0604020202020204" pitchFamily="34" charset="0"/>
              <a:buChar char="•"/>
            </a:pPr>
            <a:r>
              <a:rPr lang="en-GB" b="0" kern="0" dirty="0">
                <a:solidFill>
                  <a:schemeClr val="bg2"/>
                </a:solidFill>
              </a:rPr>
              <a:t>Make a plan—your plan, deadlines and structures you need. Have agreement on plan with supervisor. </a:t>
            </a:r>
          </a:p>
          <a:p>
            <a:pPr marL="457200" indent="-457200" algn="l">
              <a:buFont typeface="Arial" panose="020B0604020202020204" pitchFamily="34" charset="0"/>
              <a:buChar char="•"/>
            </a:pPr>
            <a:endParaRPr lang="en-GB" sz="1900" b="0" kern="0" dirty="0"/>
          </a:p>
        </p:txBody>
      </p:sp>
    </p:spTree>
    <p:extLst>
      <p:ext uri="{BB962C8B-B14F-4D97-AF65-F5344CB8AC3E}">
        <p14:creationId xmlns:p14="http://schemas.microsoft.com/office/powerpoint/2010/main" val="416288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bg2"/>
                </a:solidFill>
              </a:rPr>
              <a:t>Work on it</a:t>
            </a:r>
            <a:endParaRPr lang="en-GB" sz="3000" dirty="0">
              <a:solidFill>
                <a:schemeClr val="bg2"/>
              </a:solidFill>
            </a:endParaRPr>
          </a:p>
        </p:txBody>
      </p:sp>
      <p:sp>
        <p:nvSpPr>
          <p:cNvPr id="5" name="Title 2"/>
          <p:cNvSpPr txBox="1">
            <a:spLocks/>
          </p:cNvSpPr>
          <p:nvPr/>
        </p:nvSpPr>
        <p:spPr bwMode="auto">
          <a:xfrm>
            <a:off x="180000" y="1440000"/>
            <a:ext cx="51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sz="2500" b="0" kern="0" dirty="0">
                <a:solidFill>
                  <a:schemeClr val="bg2"/>
                </a:solidFill>
              </a:rPr>
              <a:t>Typically it takes 7-8 months.</a:t>
            </a:r>
          </a:p>
          <a:p>
            <a:pPr marL="457200" indent="-457200" algn="l">
              <a:spcAft>
                <a:spcPts val="1000"/>
              </a:spcAft>
              <a:buFont typeface="Arial" panose="020B0604020202020204" pitchFamily="34" charset="0"/>
              <a:buChar char="•"/>
            </a:pPr>
            <a:r>
              <a:rPr lang="en-GB" sz="2500" b="0" kern="0" dirty="0">
                <a:solidFill>
                  <a:schemeClr val="bg2"/>
                </a:solidFill>
              </a:rPr>
              <a:t>You can do it part time or full time depending on other coursework. </a:t>
            </a:r>
          </a:p>
          <a:p>
            <a:pPr marL="457200" indent="-457200" algn="l">
              <a:spcAft>
                <a:spcPts val="1000"/>
              </a:spcAft>
              <a:buFont typeface="Arial" panose="020B0604020202020204" pitchFamily="34" charset="0"/>
              <a:buChar char="•"/>
            </a:pPr>
            <a:r>
              <a:rPr lang="en-GB" sz="2500" b="0" kern="0" dirty="0">
                <a:solidFill>
                  <a:schemeClr val="bg2"/>
                </a:solidFill>
              </a:rPr>
              <a:t>Update your plan with your supervisor. </a:t>
            </a:r>
          </a:p>
          <a:p>
            <a:pPr marL="457200" indent="-457200" algn="l">
              <a:spcAft>
                <a:spcPts val="1000"/>
              </a:spcAft>
              <a:buFont typeface="Arial" panose="020B0604020202020204" pitchFamily="34" charset="0"/>
              <a:buChar char="•"/>
            </a:pPr>
            <a:r>
              <a:rPr lang="en-GB" sz="2500" b="0" kern="0" dirty="0">
                <a:solidFill>
                  <a:schemeClr val="bg2"/>
                </a:solidFill>
              </a:rPr>
              <a:t>Ask us when you have questions or problems.</a:t>
            </a:r>
          </a:p>
        </p:txBody>
      </p:sp>
      <p:pic>
        <p:nvPicPr>
          <p:cNvPr id="4" name="Picture 3" descr="A large metal machine outside&#10;&#10;Description automatically generated with medium confidence">
            <a:extLst>
              <a:ext uri="{FF2B5EF4-FFF2-40B4-BE49-F238E27FC236}">
                <a16:creationId xmlns:a16="http://schemas.microsoft.com/office/drawing/2014/main" id="{913616E6-563D-CD72-0671-4293A69A1C34}"/>
              </a:ext>
            </a:extLst>
          </p:cNvPr>
          <p:cNvPicPr>
            <a:picLocks noChangeAspect="1"/>
          </p:cNvPicPr>
          <p:nvPr/>
        </p:nvPicPr>
        <p:blipFill rotWithShape="1">
          <a:blip r:embed="rId3">
            <a:extLst>
              <a:ext uri="{28A0092B-C50C-407E-A947-70E740481C1C}">
                <a14:useLocalDpi xmlns:a14="http://schemas.microsoft.com/office/drawing/2010/main" val="0"/>
              </a:ext>
            </a:extLst>
          </a:blip>
          <a:srcRect b="14287"/>
          <a:stretch/>
        </p:blipFill>
        <p:spPr>
          <a:xfrm>
            <a:off x="5364000" y="1557352"/>
            <a:ext cx="3780000" cy="4319920"/>
          </a:xfrm>
          <a:prstGeom prst="rect">
            <a:avLst/>
          </a:prstGeom>
        </p:spPr>
      </p:pic>
    </p:spTree>
    <p:extLst>
      <p:ext uri="{BB962C8B-B14F-4D97-AF65-F5344CB8AC3E}">
        <p14:creationId xmlns:p14="http://schemas.microsoft.com/office/powerpoint/2010/main" val="84237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bg2"/>
                </a:solidFill>
              </a:rPr>
              <a:t>Write</a:t>
            </a:r>
            <a:r>
              <a:rPr lang="en-GB" sz="3000" b="0" dirty="0"/>
              <a:t> </a:t>
            </a:r>
            <a:r>
              <a:rPr lang="en-GB" sz="3000" b="0" dirty="0">
                <a:solidFill>
                  <a:schemeClr val="bg2"/>
                </a:solidFill>
              </a:rPr>
              <a:t>it</a:t>
            </a:r>
            <a:endParaRPr lang="en-GB" sz="3000" dirty="0">
              <a:solidFill>
                <a:schemeClr val="bg2"/>
              </a:solidFill>
            </a:endParaRPr>
          </a:p>
        </p:txBody>
      </p:sp>
      <p:sp>
        <p:nvSpPr>
          <p:cNvPr id="5" name="Title 2"/>
          <p:cNvSpPr txBox="1">
            <a:spLocks/>
          </p:cNvSpPr>
          <p:nvPr/>
        </p:nvSpPr>
        <p:spPr bwMode="auto">
          <a:xfrm>
            <a:off x="180000" y="1440000"/>
            <a:ext cx="5593892"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sz="2500" b="0" kern="0" dirty="0">
                <a:solidFill>
                  <a:schemeClr val="bg2"/>
                </a:solidFill>
              </a:rPr>
              <a:t>Start writing early.</a:t>
            </a:r>
          </a:p>
          <a:p>
            <a:pPr marL="457200" indent="-457200" algn="l">
              <a:spcAft>
                <a:spcPts val="1000"/>
              </a:spcAft>
              <a:buFont typeface="Arial" panose="020B0604020202020204" pitchFamily="34" charset="0"/>
              <a:buChar char="•"/>
            </a:pPr>
            <a:r>
              <a:rPr lang="en-GB" sz="2500" b="0" kern="0" dirty="0">
                <a:solidFill>
                  <a:schemeClr val="bg2"/>
                </a:solidFill>
              </a:rPr>
              <a:t>Write as you go.</a:t>
            </a:r>
          </a:p>
          <a:p>
            <a:pPr marL="457200" indent="-457200" algn="l">
              <a:spcAft>
                <a:spcPts val="1000"/>
              </a:spcAft>
              <a:buFont typeface="Arial" panose="020B0604020202020204" pitchFamily="34" charset="0"/>
              <a:buChar char="•"/>
            </a:pPr>
            <a:r>
              <a:rPr lang="en-GB" sz="2500" b="0" kern="0" dirty="0">
                <a:solidFill>
                  <a:schemeClr val="bg2"/>
                </a:solidFill>
                <a:hlinkClick r:id="rId3"/>
              </a:rPr>
              <a:t>Research Projects Handbook</a:t>
            </a:r>
            <a:endParaRPr lang="en-GB" sz="2500" b="0" kern="0" dirty="0">
              <a:solidFill>
                <a:schemeClr val="bg2"/>
              </a:solidFill>
            </a:endParaRPr>
          </a:p>
          <a:p>
            <a:pPr marL="457200" indent="-457200" algn="l">
              <a:spcAft>
                <a:spcPts val="1000"/>
              </a:spcAft>
              <a:buFont typeface="Arial" panose="020B0604020202020204" pitchFamily="34" charset="0"/>
              <a:buChar char="•"/>
            </a:pPr>
            <a:r>
              <a:rPr lang="en-GB" sz="2500" b="0" kern="0" dirty="0">
                <a:solidFill>
                  <a:schemeClr val="bg2"/>
                </a:solidFill>
              </a:rPr>
              <a:t>Don’t forget to have time for editing. </a:t>
            </a:r>
          </a:p>
          <a:p>
            <a:pPr marL="457200" indent="-457200" algn="l">
              <a:spcAft>
                <a:spcPts val="1000"/>
              </a:spcAft>
              <a:buFont typeface="Arial" panose="020B0604020202020204" pitchFamily="34" charset="0"/>
              <a:buChar char="•"/>
            </a:pPr>
            <a:r>
              <a:rPr lang="en-GB" sz="2500" b="0" kern="0" dirty="0">
                <a:solidFill>
                  <a:schemeClr val="bg2"/>
                </a:solidFill>
              </a:rPr>
              <a:t>TPM305A Writing a Master’s Thesis in English (elective)</a:t>
            </a:r>
          </a:p>
          <a:p>
            <a:pPr algn="l">
              <a:spcAft>
                <a:spcPts val="1000"/>
              </a:spcAft>
            </a:pPr>
            <a:endParaRPr lang="en-GB" sz="2500" kern="0" dirty="0"/>
          </a:p>
        </p:txBody>
      </p:sp>
      <p:pic>
        <p:nvPicPr>
          <p:cNvPr id="4" name="Picture 3" descr="A piece of black and white lace on a table&#10;&#10;Description automatically generated">
            <a:extLst>
              <a:ext uri="{FF2B5EF4-FFF2-40B4-BE49-F238E27FC236}">
                <a16:creationId xmlns:a16="http://schemas.microsoft.com/office/drawing/2014/main" id="{0EB15505-4A5A-0976-33A5-E5BABED23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672" y="1368152"/>
            <a:ext cx="3381840" cy="4509120"/>
          </a:xfrm>
          <a:prstGeom prst="rect">
            <a:avLst/>
          </a:prstGeom>
        </p:spPr>
      </p:pic>
    </p:spTree>
    <p:extLst>
      <p:ext uri="{BB962C8B-B14F-4D97-AF65-F5344CB8AC3E}">
        <p14:creationId xmlns:p14="http://schemas.microsoft.com/office/powerpoint/2010/main" val="153634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bg2"/>
                </a:solidFill>
              </a:rPr>
              <a:t>Thesis </a:t>
            </a:r>
            <a:r>
              <a:rPr lang="en-GB" sz="3000" b="0" dirty="0" err="1">
                <a:solidFill>
                  <a:schemeClr val="bg2"/>
                </a:solidFill>
              </a:rPr>
              <a:t>Defense</a:t>
            </a:r>
            <a:endParaRPr lang="en-GB" sz="3000" dirty="0">
              <a:solidFill>
                <a:schemeClr val="bg2"/>
              </a:solidFill>
            </a:endParaRPr>
          </a:p>
        </p:txBody>
      </p:sp>
      <p:sp>
        <p:nvSpPr>
          <p:cNvPr id="5" name="Title 2"/>
          <p:cNvSpPr txBox="1">
            <a:spLocks/>
          </p:cNvSpPr>
          <p:nvPr/>
        </p:nvSpPr>
        <p:spPr bwMode="auto">
          <a:xfrm>
            <a:off x="180000" y="1124744"/>
            <a:ext cx="5421060" cy="5355256"/>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Presentation—20-30 min open to public. </a:t>
            </a:r>
          </a:p>
          <a:p>
            <a:pPr marL="457200" indent="-457200" algn="l">
              <a:spcAft>
                <a:spcPts val="1000"/>
              </a:spcAft>
              <a:buFont typeface="Arial" panose="020B0604020202020204" pitchFamily="34" charset="0"/>
              <a:buChar char="•"/>
            </a:pPr>
            <a:r>
              <a:rPr lang="en-GB" b="0" kern="0" dirty="0">
                <a:solidFill>
                  <a:schemeClr val="bg2"/>
                </a:solidFill>
              </a:rPr>
              <a:t>Defence—30-45 min closed session oral exam</a:t>
            </a:r>
          </a:p>
          <a:p>
            <a:pPr marL="457200" indent="-457200" algn="l">
              <a:spcAft>
                <a:spcPts val="1000"/>
              </a:spcAft>
              <a:buFont typeface="Arial" panose="020B0604020202020204" pitchFamily="34" charset="0"/>
              <a:buChar char="•"/>
            </a:pPr>
            <a:r>
              <a:rPr lang="en-GB" b="0" kern="0" dirty="0">
                <a:solidFill>
                  <a:schemeClr val="bg2"/>
                </a:solidFill>
              </a:rPr>
              <a:t>Grading Scheme is available on Thesis Brightspace</a:t>
            </a:r>
          </a:p>
          <a:p>
            <a:pPr marL="457200" indent="-457200" algn="l">
              <a:spcAft>
                <a:spcPts val="1000"/>
              </a:spcAft>
              <a:buFont typeface="Arial" panose="020B0604020202020204" pitchFamily="34" charset="0"/>
              <a:buChar char="•"/>
            </a:pPr>
            <a:r>
              <a:rPr lang="en-GB" b="0" kern="0" dirty="0">
                <a:solidFill>
                  <a:schemeClr val="bg2"/>
                </a:solidFill>
              </a:rPr>
              <a:t>See study guide for committee requirements</a:t>
            </a:r>
          </a:p>
        </p:txBody>
      </p:sp>
      <p:pic>
        <p:nvPicPr>
          <p:cNvPr id="4" name="Picture 3" descr="A rainbow over Grimwith Reservoir&#10;&#10;Description automatically generated">
            <a:extLst>
              <a:ext uri="{FF2B5EF4-FFF2-40B4-BE49-F238E27FC236}">
                <a16:creationId xmlns:a16="http://schemas.microsoft.com/office/drawing/2014/main" id="{336E082B-215F-4A77-0A2A-58B9211A4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060" y="1124744"/>
            <a:ext cx="3564396" cy="4752528"/>
          </a:xfrm>
          <a:prstGeom prst="rect">
            <a:avLst/>
          </a:prstGeom>
        </p:spPr>
      </p:pic>
    </p:spTree>
    <p:extLst>
      <p:ext uri="{BB962C8B-B14F-4D97-AF65-F5344CB8AC3E}">
        <p14:creationId xmlns:p14="http://schemas.microsoft.com/office/powerpoint/2010/main" val="340123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4037012" cy="1340768"/>
          </a:xfrm>
        </p:spPr>
        <p:txBody>
          <a:bodyPr/>
          <a:lstStyle/>
          <a:p>
            <a:r>
              <a:rPr lang="en-GB" sz="3000" b="0" dirty="0">
                <a:solidFill>
                  <a:schemeClr val="bg2"/>
                </a:solidFill>
              </a:rPr>
              <a:t>Things will go wrong</a:t>
            </a:r>
            <a:endParaRPr lang="en-GB" sz="3000" dirty="0">
              <a:solidFill>
                <a:schemeClr val="bg2"/>
              </a:solidFill>
            </a:endParaRPr>
          </a:p>
        </p:txBody>
      </p:sp>
      <p:sp>
        <p:nvSpPr>
          <p:cNvPr id="5" name="Title 2"/>
          <p:cNvSpPr txBox="1">
            <a:spLocks/>
          </p:cNvSpPr>
          <p:nvPr/>
        </p:nvSpPr>
        <p:spPr bwMode="auto">
          <a:xfrm>
            <a:off x="180000" y="1440000"/>
            <a:ext cx="392999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Every MEP student experiences challenges and ups &amp; downs. That’s OK! Things will not go as planned.</a:t>
            </a:r>
          </a:p>
          <a:p>
            <a:pPr marL="457200" indent="-457200" algn="l">
              <a:spcAft>
                <a:spcPts val="1000"/>
              </a:spcAft>
              <a:buFont typeface="Arial" panose="020B0604020202020204" pitchFamily="34" charset="0"/>
              <a:buChar char="•"/>
            </a:pPr>
            <a:r>
              <a:rPr lang="en-GB" b="0" kern="0" dirty="0">
                <a:solidFill>
                  <a:schemeClr val="bg2"/>
                </a:solidFill>
              </a:rPr>
              <a:t>Ask for help: supervisor, academic counsellor</a:t>
            </a:r>
          </a:p>
          <a:p>
            <a:pPr algn="l">
              <a:spcAft>
                <a:spcPts val="1000"/>
              </a:spcAft>
            </a:pPr>
            <a:endParaRPr lang="en-GB" sz="1900" b="0" kern="0" dirty="0"/>
          </a:p>
          <a:p>
            <a:pPr marL="457200" indent="-457200" algn="l">
              <a:buFont typeface="Arial" panose="020B0604020202020204" pitchFamily="34" charset="0"/>
              <a:buChar char="•"/>
            </a:pPr>
            <a:endParaRPr lang="en-GB" sz="1900" b="0" kern="0" dirty="0"/>
          </a:p>
        </p:txBody>
      </p:sp>
      <p:pic>
        <p:nvPicPr>
          <p:cNvPr id="7" name="Picture 6" descr="A boat on the water&#10;&#10;Description automatically generated">
            <a:extLst>
              <a:ext uri="{FF2B5EF4-FFF2-40B4-BE49-F238E27FC236}">
                <a16:creationId xmlns:a16="http://schemas.microsoft.com/office/drawing/2014/main" id="{A08828C4-440A-761D-84A8-BCCFD6A204E1}"/>
              </a:ext>
            </a:extLst>
          </p:cNvPr>
          <p:cNvPicPr>
            <a:picLocks noChangeAspect="1"/>
          </p:cNvPicPr>
          <p:nvPr/>
        </p:nvPicPr>
        <p:blipFill>
          <a:blip r:embed="rId3">
            <a:extLst>
              <a:ext uri="{28A0092B-C50C-407E-A947-70E740481C1C}">
                <a14:useLocalDpi xmlns:a14="http://schemas.microsoft.com/office/drawing/2010/main" val="0"/>
              </a:ext>
            </a:extLst>
          </a:blip>
          <a:srcRect b="23865"/>
          <a:stretch/>
        </p:blipFill>
        <p:spPr>
          <a:xfrm>
            <a:off x="4253524" y="404664"/>
            <a:ext cx="5143500" cy="5221328"/>
          </a:xfrm>
          <a:prstGeom prst="rect">
            <a:avLst/>
          </a:prstGeom>
        </p:spPr>
      </p:pic>
    </p:spTree>
    <p:extLst>
      <p:ext uri="{BB962C8B-B14F-4D97-AF65-F5344CB8AC3E}">
        <p14:creationId xmlns:p14="http://schemas.microsoft.com/office/powerpoint/2010/main" val="369745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bg2"/>
                </a:solidFill>
              </a:rPr>
              <a:t>Resources</a:t>
            </a:r>
            <a:endParaRPr lang="en-GB" sz="3000" dirty="0">
              <a:solidFill>
                <a:schemeClr val="bg2"/>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sz="2500" b="0" kern="0" dirty="0">
                <a:solidFill>
                  <a:schemeClr val="bg2"/>
                </a:solidFill>
              </a:rPr>
              <a:t>Brightspace Thesis Office Applied Sciences —references and guidelines</a:t>
            </a:r>
          </a:p>
          <a:p>
            <a:pPr marL="457200" indent="-457200" algn="l">
              <a:spcAft>
                <a:spcPts val="1000"/>
              </a:spcAft>
              <a:buFont typeface="Arial" panose="020B0604020202020204" pitchFamily="34" charset="0"/>
              <a:buChar char="•"/>
            </a:pPr>
            <a:r>
              <a:rPr lang="en-US" b="0" dirty="0">
                <a:solidFill>
                  <a:schemeClr val="bg2"/>
                </a:solidFill>
                <a:hlinkClick r:id="rId3">
                  <a:extLst>
                    <a:ext uri="{A12FA001-AC4F-418D-AE19-62706E023703}">
                      <ahyp:hlinkClr xmlns:ahyp="http://schemas.microsoft.com/office/drawing/2018/hyperlinkcolor" val="tx"/>
                    </a:ext>
                  </a:extLst>
                </a:hlinkClick>
              </a:rPr>
              <a:t>TU Delft Writing Centre</a:t>
            </a:r>
            <a:endParaRPr lang="en-US" b="0" dirty="0">
              <a:solidFill>
                <a:schemeClr val="bg2"/>
              </a:solidFill>
            </a:endParaRPr>
          </a:p>
          <a:p>
            <a:pPr marL="457200" indent="-457200" algn="l">
              <a:spcAft>
                <a:spcPts val="1000"/>
              </a:spcAft>
              <a:buFont typeface="Arial" panose="020B0604020202020204" pitchFamily="34" charset="0"/>
              <a:buChar char="•"/>
            </a:pPr>
            <a:r>
              <a:rPr lang="en-GB" sz="2500" b="0" kern="0" dirty="0">
                <a:solidFill>
                  <a:schemeClr val="bg2"/>
                </a:solidFill>
              </a:rPr>
              <a:t>Supervisor</a:t>
            </a:r>
          </a:p>
          <a:p>
            <a:pPr marL="457200" indent="-457200" algn="l">
              <a:spcAft>
                <a:spcPts val="1000"/>
              </a:spcAft>
              <a:buFont typeface="Arial" panose="020B0604020202020204" pitchFamily="34" charset="0"/>
              <a:buChar char="•"/>
            </a:pPr>
            <a:r>
              <a:rPr lang="en-GB" sz="2500" b="0" kern="0" dirty="0">
                <a:solidFill>
                  <a:schemeClr val="bg2"/>
                </a:solidFill>
              </a:rPr>
              <a:t>Academic Counsellor</a:t>
            </a:r>
            <a:endParaRPr lang="en-GB" sz="2500" kern="0" dirty="0">
              <a:solidFill>
                <a:schemeClr val="bg2"/>
              </a:solidFill>
            </a:endParaRPr>
          </a:p>
        </p:txBody>
      </p:sp>
    </p:spTree>
    <p:extLst>
      <p:ext uri="{BB962C8B-B14F-4D97-AF65-F5344CB8AC3E}">
        <p14:creationId xmlns:p14="http://schemas.microsoft.com/office/powerpoint/2010/main" val="22231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Year 1 Elements</a:t>
            </a: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accent4">
                    <a:lumMod val="50000"/>
                  </a:schemeClr>
                </a:solidFill>
              </a:rPr>
              <a:t>Core courses</a:t>
            </a:r>
          </a:p>
          <a:p>
            <a:pPr marL="914400" lvl="1" indent="-457200">
              <a:spcAft>
                <a:spcPts val="1000"/>
              </a:spcAft>
              <a:buFont typeface="Arial" panose="020B0604020202020204" pitchFamily="34" charset="0"/>
              <a:buChar char="•"/>
            </a:pPr>
            <a:r>
              <a:rPr lang="en-GB" b="0" kern="0" dirty="0">
                <a:solidFill>
                  <a:schemeClr val="accent4">
                    <a:lumMod val="50000"/>
                  </a:schemeClr>
                </a:solidFill>
              </a:rPr>
              <a:t>Theory (26 EC)</a:t>
            </a:r>
          </a:p>
          <a:p>
            <a:pPr marL="914400" lvl="1" indent="-457200">
              <a:spcAft>
                <a:spcPts val="1000"/>
              </a:spcAft>
              <a:buFont typeface="Arial" panose="020B0604020202020204" pitchFamily="34" charset="0"/>
              <a:buChar char="•"/>
            </a:pPr>
            <a:r>
              <a:rPr lang="en-GB" b="0" kern="0" dirty="0">
                <a:solidFill>
                  <a:schemeClr val="accent4">
                    <a:lumMod val="50000"/>
                  </a:schemeClr>
                </a:solidFill>
              </a:rPr>
              <a:t>Skills </a:t>
            </a:r>
          </a:p>
          <a:p>
            <a:pPr marL="1371600" lvl="2" indent="-457200">
              <a:spcAft>
                <a:spcPts val="1000"/>
              </a:spcAft>
              <a:buFont typeface="Arial" panose="020B0604020202020204" pitchFamily="34" charset="0"/>
              <a:buChar char="•"/>
            </a:pPr>
            <a:r>
              <a:rPr lang="en-GB" b="0" kern="0" dirty="0">
                <a:solidFill>
                  <a:schemeClr val="accent4">
                    <a:lumMod val="50000"/>
                  </a:schemeClr>
                </a:solidFill>
              </a:rPr>
              <a:t>Project development courses (10 EC)</a:t>
            </a:r>
          </a:p>
          <a:p>
            <a:pPr marL="1371600" lvl="2" indent="-457200">
              <a:spcAft>
                <a:spcPts val="1000"/>
              </a:spcAft>
              <a:buFont typeface="Arial" panose="020B0604020202020204" pitchFamily="34" charset="0"/>
              <a:buChar char="•"/>
            </a:pPr>
            <a:r>
              <a:rPr lang="en-GB" b="0" kern="0" dirty="0">
                <a:solidFill>
                  <a:schemeClr val="accent4">
                    <a:lumMod val="50000"/>
                  </a:schemeClr>
                </a:solidFill>
              </a:rPr>
              <a:t>Seminars (2 EC)</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Electives (22 EC)</a:t>
            </a:r>
          </a:p>
        </p:txBody>
      </p:sp>
    </p:spTree>
    <p:extLst>
      <p:ext uri="{BB962C8B-B14F-4D97-AF65-F5344CB8AC3E}">
        <p14:creationId xmlns:p14="http://schemas.microsoft.com/office/powerpoint/2010/main" val="3997735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2" name="Title 1">
            <a:extLst>
              <a:ext uri="{FF2B5EF4-FFF2-40B4-BE49-F238E27FC236}">
                <a16:creationId xmlns:a16="http://schemas.microsoft.com/office/drawing/2014/main" id="{DCECBD83-750A-6B36-F470-E0162D9EAAEC}"/>
              </a:ext>
            </a:extLst>
          </p:cNvPr>
          <p:cNvSpPr>
            <a:spLocks noGrp="1"/>
          </p:cNvSpPr>
          <p:nvPr>
            <p:ph type="ctrTitle"/>
          </p:nvPr>
        </p:nvSpPr>
        <p:spPr/>
        <p:txBody>
          <a:bodyPr/>
          <a:lstStyle/>
          <a:p>
            <a:r>
              <a:rPr lang="en-GB" sz="3600" dirty="0">
                <a:solidFill>
                  <a:schemeClr val="bg2"/>
                </a:solidFill>
              </a:rPr>
              <a:t>Questions? </a:t>
            </a:r>
            <a:endParaRPr lang="nl-NL" sz="3600" dirty="0">
              <a:solidFill>
                <a:schemeClr val="bg2"/>
              </a:solidFill>
            </a:endParaRPr>
          </a:p>
        </p:txBody>
      </p:sp>
    </p:spTree>
    <p:extLst>
      <p:ext uri="{BB962C8B-B14F-4D97-AF65-F5344CB8AC3E}">
        <p14:creationId xmlns:p14="http://schemas.microsoft.com/office/powerpoint/2010/main" val="3633753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5" name="Title 2"/>
          <p:cNvSpPr txBox="1">
            <a:spLocks/>
          </p:cNvSpPr>
          <p:nvPr/>
        </p:nvSpPr>
        <p:spPr bwMode="auto">
          <a:xfrm>
            <a:off x="395536" y="404664"/>
            <a:ext cx="8424936" cy="5112568"/>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r>
              <a:rPr lang="en-GB" sz="1800" b="0" dirty="0">
                <a:solidFill>
                  <a:schemeClr val="bg2"/>
                </a:solidFill>
              </a:rPr>
              <a:t>Article 25 Composition of the assessment committee for MSc thesis projects</a:t>
            </a:r>
          </a:p>
          <a:p>
            <a:pPr algn="l"/>
            <a:r>
              <a:rPr lang="en-US" sz="1600" b="0" dirty="0">
                <a:solidFill>
                  <a:schemeClr val="bg2"/>
                </a:solidFill>
              </a:rPr>
              <a:t>…The committee will consist of at least three members. At least two members belong to academic staff (tenured or tenure track) not limited to TU Delft, Erasmus MC, nor Leiden University or members for the occasion appointed by the Board of Examiners (art 5.2)</a:t>
            </a:r>
            <a:r>
              <a:rPr lang="en-US" sz="1600" b="0" baseline="30000" dirty="0">
                <a:solidFill>
                  <a:schemeClr val="bg2"/>
                </a:solidFill>
                <a:hlinkClick r:id="rId3" action="ppaction://hlinkfile">
                  <a:extLst>
                    <a:ext uri="{A12FA001-AC4F-418D-AE19-62706E023703}">
                      <ahyp:hlinkClr xmlns:ahyp="http://schemas.microsoft.com/office/drawing/2018/hyperlinkcolor" val="tx"/>
                    </a:ext>
                  </a:extLst>
                </a:hlinkClick>
              </a:rPr>
              <a:t>[1]</a:t>
            </a:r>
            <a:r>
              <a:rPr lang="en-US" sz="1600" b="0" dirty="0">
                <a:solidFill>
                  <a:schemeClr val="bg2"/>
                </a:solidFill>
              </a:rPr>
              <a:t>. The third member can be a member of academic staff or a researcher with a PhD employed at TU Delft (or Erasmus MC, for Nanobiology). Together they satisfy the criteria a to d. Committee members that do not meet the criteria, including PhD students, can be added as fourth or fifth member of the committee.</a:t>
            </a:r>
            <a:endParaRPr lang="en-GB" sz="1600" b="0" dirty="0">
              <a:solidFill>
                <a:schemeClr val="bg2"/>
              </a:solidFill>
            </a:endParaRPr>
          </a:p>
          <a:p>
            <a:pPr algn="l"/>
            <a:r>
              <a:rPr lang="en-GB" sz="1600" b="0" dirty="0">
                <a:solidFill>
                  <a:schemeClr val="bg2"/>
                </a:solidFill>
              </a:rPr>
              <a:t> </a:t>
            </a:r>
          </a:p>
          <a:p>
            <a:pPr marL="271463" indent="-271463" algn="l">
              <a:tabLst>
                <a:tab pos="271463" algn="l"/>
              </a:tabLst>
            </a:pPr>
            <a:r>
              <a:rPr lang="en-GB" sz="1600" b="0" dirty="0">
                <a:solidFill>
                  <a:schemeClr val="bg2"/>
                </a:solidFill>
              </a:rPr>
              <a:t>a.	One of the members of academic staff is the responsible thesis supervisor, chosen according to the Programme </a:t>
            </a:r>
            <a:r>
              <a:rPr lang="en-GB" sz="1600" b="0" dirty="0" err="1">
                <a:solidFill>
                  <a:schemeClr val="bg2"/>
                </a:solidFill>
              </a:rPr>
              <a:t>speci</a:t>
            </a:r>
            <a:r>
              <a:rPr lang="en-US" sz="1600" b="0" dirty="0">
                <a:solidFill>
                  <a:schemeClr val="bg2"/>
                </a:solidFill>
              </a:rPr>
              <a:t>fic appendix to the MSc Teaching and Examination Regulations. In case of two supervisors both are member; </a:t>
            </a:r>
            <a:endParaRPr lang="en-GB" sz="1600" b="0" dirty="0">
              <a:solidFill>
                <a:schemeClr val="bg2"/>
              </a:solidFill>
            </a:endParaRPr>
          </a:p>
          <a:p>
            <a:pPr marL="271463" indent="-271463" algn="l">
              <a:tabLst>
                <a:tab pos="271463" algn="l"/>
              </a:tabLst>
            </a:pPr>
            <a:r>
              <a:rPr lang="en-US" sz="1600" b="0" dirty="0">
                <a:solidFill>
                  <a:schemeClr val="bg2"/>
                </a:solidFill>
              </a:rPr>
              <a:t>b.	One of the members belongs to the teaching staff of the MSc programme, according to art 5.1.a</a:t>
            </a:r>
            <a:r>
              <a:rPr lang="en-US" sz="1600" b="0" baseline="30000" dirty="0">
                <a:solidFill>
                  <a:schemeClr val="bg2"/>
                </a:solidFill>
                <a:hlinkClick r:id="rId4" action="ppaction://hlinkfile">
                  <a:extLst>
                    <a:ext uri="{A12FA001-AC4F-418D-AE19-62706E023703}">
                      <ahyp:hlinkClr xmlns:ahyp="http://schemas.microsoft.com/office/drawing/2018/hyperlinkcolor" val="tx"/>
                    </a:ext>
                  </a:extLst>
                </a:hlinkClick>
              </a:rPr>
              <a:t>[2]</a:t>
            </a:r>
            <a:r>
              <a:rPr lang="en-US" sz="1600" b="0" dirty="0">
                <a:solidFill>
                  <a:schemeClr val="bg2"/>
                </a:solidFill>
              </a:rPr>
              <a:t>, and is familiar with the final attainment levels of the programme;</a:t>
            </a:r>
            <a:r>
              <a:rPr lang="en-GB" sz="1600" b="0" dirty="0">
                <a:solidFill>
                  <a:schemeClr val="bg2"/>
                </a:solidFill>
              </a:rPr>
              <a:t> </a:t>
            </a:r>
          </a:p>
          <a:p>
            <a:pPr marL="271463" indent="-271463" algn="l">
              <a:tabLst>
                <a:tab pos="271463" algn="l"/>
              </a:tabLst>
            </a:pPr>
            <a:r>
              <a:rPr lang="en-US" sz="1600" b="0" dirty="0">
                <a:solidFill>
                  <a:schemeClr val="bg2"/>
                </a:solidFill>
              </a:rPr>
              <a:t>c.	One of the members is a full professor or an associate professor with </a:t>
            </a:r>
            <a:r>
              <a:rPr lang="en-US" sz="1600" b="0" dirty="0" err="1">
                <a:solidFill>
                  <a:schemeClr val="bg2"/>
                </a:solidFill>
              </a:rPr>
              <a:t>ius</a:t>
            </a:r>
            <a:r>
              <a:rPr lang="en-US" sz="1600" b="0" dirty="0">
                <a:solidFill>
                  <a:schemeClr val="bg2"/>
                </a:solidFill>
              </a:rPr>
              <a:t> </a:t>
            </a:r>
            <a:r>
              <a:rPr lang="en-US" sz="1600" b="0" dirty="0" err="1">
                <a:solidFill>
                  <a:schemeClr val="bg2"/>
                </a:solidFill>
              </a:rPr>
              <a:t>promovendi</a:t>
            </a:r>
            <a:r>
              <a:rPr lang="en-US" sz="1600" b="0" dirty="0">
                <a:solidFill>
                  <a:schemeClr val="bg2"/>
                </a:solidFill>
              </a:rPr>
              <a:t>;</a:t>
            </a:r>
            <a:endParaRPr lang="en-GB" sz="1600" b="0" dirty="0">
              <a:solidFill>
                <a:schemeClr val="bg2"/>
              </a:solidFill>
            </a:endParaRPr>
          </a:p>
          <a:p>
            <a:pPr marL="271463" indent="-271463" algn="l">
              <a:tabLst>
                <a:tab pos="271463" algn="l"/>
              </a:tabLst>
            </a:pPr>
            <a:r>
              <a:rPr lang="en-US" sz="1600" b="0" dirty="0">
                <a:solidFill>
                  <a:schemeClr val="bg2"/>
                </a:solidFill>
              </a:rPr>
              <a:t>d.	One of the members of academic staff belongs to a TU Delft</a:t>
            </a:r>
            <a:r>
              <a:rPr lang="en-US" sz="1600" b="0" baseline="30000" dirty="0">
                <a:solidFill>
                  <a:schemeClr val="bg2"/>
                </a:solidFill>
                <a:hlinkClick r:id="rId5" action="ppaction://hlinkfile">
                  <a:extLst>
                    <a:ext uri="{A12FA001-AC4F-418D-AE19-62706E023703}">
                      <ahyp:hlinkClr xmlns:ahyp="http://schemas.microsoft.com/office/drawing/2018/hyperlinkcolor" val="tx"/>
                    </a:ext>
                  </a:extLst>
                </a:hlinkClick>
              </a:rPr>
              <a:t>[3]</a:t>
            </a:r>
            <a:r>
              <a:rPr lang="en-US" sz="1600" b="0" dirty="0">
                <a:solidFill>
                  <a:schemeClr val="bg2"/>
                </a:solidFill>
              </a:rPr>
              <a:t> research group or research entity independent</a:t>
            </a:r>
            <a:r>
              <a:rPr lang="en-US" sz="1600" b="0" baseline="30000" dirty="0">
                <a:solidFill>
                  <a:schemeClr val="bg2"/>
                </a:solidFill>
                <a:hlinkClick r:id="rId6" action="ppaction://hlinkfile">
                  <a:extLst>
                    <a:ext uri="{A12FA001-AC4F-418D-AE19-62706E023703}">
                      <ahyp:hlinkClr xmlns:ahyp="http://schemas.microsoft.com/office/drawing/2018/hyperlinkcolor" val="tx"/>
                    </a:ext>
                  </a:extLst>
                </a:hlinkClick>
              </a:rPr>
              <a:t>[4]</a:t>
            </a:r>
            <a:r>
              <a:rPr lang="en-US" sz="1600" b="0" dirty="0">
                <a:solidFill>
                  <a:schemeClr val="bg2"/>
                </a:solidFill>
              </a:rPr>
              <a:t> of the responsible thesis supervisor.</a:t>
            </a:r>
            <a:endParaRPr lang="en-GB" sz="1600" b="0" dirty="0">
              <a:solidFill>
                <a:schemeClr val="bg2"/>
              </a:solidFill>
            </a:endParaRPr>
          </a:p>
          <a:p>
            <a:pPr algn="l"/>
            <a:r>
              <a:rPr lang="en-GB" sz="1600" b="0" dirty="0">
                <a:solidFill>
                  <a:schemeClr val="bg2"/>
                </a:solidFill>
              </a:rPr>
              <a:t>If the composition of the assessment committee does not meet the regulations mentioned, the proposal must be submitted to Board of Examiners.</a:t>
            </a:r>
          </a:p>
          <a:p>
            <a:pPr algn="l"/>
            <a:r>
              <a:rPr lang="en-GB" sz="1400" b="0" dirty="0">
                <a:solidFill>
                  <a:schemeClr val="bg2"/>
                </a:solidFill>
              </a:rPr>
              <a:t>Note: The Board of Examiners has decided that in practice one of the members belongs to the teaching staff of the MSc or the BSc programme, and is familiar with the final attainment levels of the programme</a:t>
            </a:r>
          </a:p>
        </p:txBody>
      </p:sp>
    </p:spTree>
    <p:extLst>
      <p:ext uri="{BB962C8B-B14F-4D97-AF65-F5344CB8AC3E}">
        <p14:creationId xmlns:p14="http://schemas.microsoft.com/office/powerpoint/2010/main" val="224755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Year 2 Elements</a:t>
            </a: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accent4">
                    <a:lumMod val="50000"/>
                  </a:schemeClr>
                </a:solidFill>
              </a:rPr>
              <a:t>Broadening Research project (15 ECs)</a:t>
            </a:r>
          </a:p>
          <a:p>
            <a:pPr marL="914400" lvl="1" indent="-457200">
              <a:spcAft>
                <a:spcPts val="1000"/>
              </a:spcAft>
              <a:buFont typeface="+mj-lt"/>
              <a:buAutoNum type="alphaLcPeriod"/>
            </a:pPr>
            <a:r>
              <a:rPr lang="en-GB" b="0" kern="0" dirty="0">
                <a:solidFill>
                  <a:schemeClr val="accent4">
                    <a:lumMod val="50000"/>
                  </a:schemeClr>
                </a:solidFill>
              </a:rPr>
              <a:t>Internship/Academic Research Projects (new course codes)</a:t>
            </a:r>
          </a:p>
          <a:p>
            <a:pPr marL="914400" lvl="1" indent="-457200">
              <a:spcAft>
                <a:spcPts val="1000"/>
              </a:spcAft>
              <a:buFont typeface="+mj-lt"/>
              <a:buAutoNum type="alphaLcPeriod"/>
            </a:pPr>
            <a:r>
              <a:rPr lang="en-GB" b="0" kern="0" dirty="0">
                <a:solidFill>
                  <a:schemeClr val="accent4">
                    <a:lumMod val="50000"/>
                  </a:schemeClr>
                </a:solidFill>
              </a:rPr>
              <a:t>Interdisciplinary projects (several options)</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Master End Project</a:t>
            </a:r>
          </a:p>
          <a:p>
            <a:pPr marL="914400" lvl="1" indent="-457200">
              <a:spcAft>
                <a:spcPts val="1000"/>
              </a:spcAft>
              <a:buFont typeface="+mj-lt"/>
              <a:buAutoNum type="alphaLcParenR"/>
            </a:pPr>
            <a:r>
              <a:rPr lang="en-GB" b="0" kern="0" dirty="0">
                <a:solidFill>
                  <a:schemeClr val="accent4">
                    <a:lumMod val="50000"/>
                  </a:schemeClr>
                </a:solidFill>
              </a:rPr>
              <a:t>MEP Preparation/Kick off (3 ECs) (self-study)</a:t>
            </a:r>
          </a:p>
          <a:p>
            <a:pPr marL="914400" lvl="1" indent="-457200">
              <a:spcAft>
                <a:spcPts val="1000"/>
              </a:spcAft>
              <a:buFont typeface="+mj-lt"/>
              <a:buAutoNum type="alphaLcParenR"/>
            </a:pPr>
            <a:r>
              <a:rPr lang="en-GB" b="0" kern="0" dirty="0">
                <a:solidFill>
                  <a:schemeClr val="accent4">
                    <a:lumMod val="50000"/>
                  </a:schemeClr>
                </a:solidFill>
              </a:rPr>
              <a:t>MEP NB5942 (42 ECs)</a:t>
            </a:r>
          </a:p>
        </p:txBody>
      </p:sp>
    </p:spTree>
    <p:extLst>
      <p:ext uri="{BB962C8B-B14F-4D97-AF65-F5344CB8AC3E}">
        <p14:creationId xmlns:p14="http://schemas.microsoft.com/office/powerpoint/2010/main" val="151166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accent4">
                    <a:lumMod val="50000"/>
                  </a:schemeClr>
                </a:solidFill>
              </a:rPr>
              <a:t>What is a Master’s End Project (MEP)?</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endParaRPr lang="en-GB" kern="0" dirty="0">
              <a:solidFill>
                <a:schemeClr val="accent4">
                  <a:lumMod val="50000"/>
                </a:schemeClr>
              </a:solidFill>
            </a:endParaRPr>
          </a:p>
        </p:txBody>
      </p:sp>
      <p:pic>
        <p:nvPicPr>
          <p:cNvPr id="4" name="Picture 3" descr="A model of a sailboat&#10;&#10;Description automatically generated">
            <a:extLst>
              <a:ext uri="{FF2B5EF4-FFF2-40B4-BE49-F238E27FC236}">
                <a16:creationId xmlns:a16="http://schemas.microsoft.com/office/drawing/2014/main" id="{2BC1A711-5ADB-BE57-FA1F-282D077B2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130" y="1008113"/>
            <a:ext cx="3651870" cy="4869160"/>
          </a:xfrm>
          <a:prstGeom prst="rect">
            <a:avLst/>
          </a:prstGeom>
        </p:spPr>
      </p:pic>
      <p:sp>
        <p:nvSpPr>
          <p:cNvPr id="7" name="TextBox 6">
            <a:extLst>
              <a:ext uri="{FF2B5EF4-FFF2-40B4-BE49-F238E27FC236}">
                <a16:creationId xmlns:a16="http://schemas.microsoft.com/office/drawing/2014/main" id="{7AED4244-93F2-32DF-913A-367FF1CB3D07}"/>
              </a:ext>
            </a:extLst>
          </p:cNvPr>
          <p:cNvSpPr txBox="1"/>
          <p:nvPr/>
        </p:nvSpPr>
        <p:spPr>
          <a:xfrm>
            <a:off x="180000" y="1810599"/>
            <a:ext cx="5132130" cy="1456809"/>
          </a:xfrm>
          <a:prstGeom prst="rect">
            <a:avLst/>
          </a:prstGeom>
          <a:noFill/>
        </p:spPr>
        <p:txBody>
          <a:bodyPr wrap="square" rtlCol="0">
            <a:spAutoFit/>
          </a:bodyPr>
          <a:lstStyle/>
          <a:p>
            <a:pPr>
              <a:spcAft>
                <a:spcPts val="1000"/>
              </a:spcAft>
            </a:pPr>
            <a:r>
              <a:rPr lang="en-GB" sz="2400" dirty="0">
                <a:solidFill>
                  <a:schemeClr val="bg2"/>
                </a:solidFill>
              </a:rPr>
              <a:t>What is it?</a:t>
            </a:r>
          </a:p>
          <a:p>
            <a:pPr>
              <a:spcAft>
                <a:spcPts val="1000"/>
              </a:spcAft>
            </a:pPr>
            <a:r>
              <a:rPr lang="en-GB" sz="2400" dirty="0">
                <a:solidFill>
                  <a:schemeClr val="bg2"/>
                </a:solidFill>
              </a:rPr>
              <a:t>How long is it? </a:t>
            </a:r>
          </a:p>
          <a:p>
            <a:pPr>
              <a:spcAft>
                <a:spcPts val="1000"/>
              </a:spcAft>
            </a:pPr>
            <a:r>
              <a:rPr lang="en-GB" sz="2400" dirty="0">
                <a:solidFill>
                  <a:schemeClr val="bg2"/>
                </a:solidFill>
              </a:rPr>
              <a:t>What does it include?  </a:t>
            </a:r>
            <a:endParaRPr lang="nl-NL" sz="2400" dirty="0">
              <a:solidFill>
                <a:schemeClr val="bg2"/>
              </a:solidFill>
            </a:endParaRPr>
          </a:p>
        </p:txBody>
      </p:sp>
    </p:spTree>
    <p:extLst>
      <p:ext uri="{BB962C8B-B14F-4D97-AF65-F5344CB8AC3E}">
        <p14:creationId xmlns:p14="http://schemas.microsoft.com/office/powerpoint/2010/main" val="160304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Steps of a MEP</a:t>
            </a: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mj-lt"/>
              <a:buAutoNum type="arabicPeriod"/>
            </a:pPr>
            <a:r>
              <a:rPr lang="en-GB" b="0" kern="0" dirty="0">
                <a:solidFill>
                  <a:schemeClr val="accent4">
                    <a:lumMod val="50000"/>
                  </a:schemeClr>
                </a:solidFill>
              </a:rPr>
              <a:t>Enrol in Brightspace Thesis End Project</a:t>
            </a:r>
          </a:p>
          <a:p>
            <a:pPr marL="457200" indent="-457200" algn="l">
              <a:spcAft>
                <a:spcPts val="1000"/>
              </a:spcAft>
              <a:buFont typeface="+mj-lt"/>
              <a:buAutoNum type="arabicPeriod"/>
            </a:pPr>
            <a:r>
              <a:rPr lang="en-GB" b="0" kern="0" dirty="0">
                <a:solidFill>
                  <a:schemeClr val="accent4">
                    <a:lumMod val="50000"/>
                  </a:schemeClr>
                </a:solidFill>
              </a:rPr>
              <a:t>Find a supervisor and project</a:t>
            </a:r>
          </a:p>
          <a:p>
            <a:pPr marL="457200" indent="-457200" algn="l">
              <a:spcAft>
                <a:spcPts val="1000"/>
              </a:spcAft>
              <a:buFont typeface="+mj-lt"/>
              <a:buAutoNum type="arabicPeriod"/>
            </a:pPr>
            <a:r>
              <a:rPr lang="en-GB" b="0" kern="0" dirty="0">
                <a:solidFill>
                  <a:schemeClr val="accent4">
                    <a:lumMod val="50000"/>
                  </a:schemeClr>
                </a:solidFill>
              </a:rPr>
              <a:t>Do the Project Development Courses</a:t>
            </a:r>
          </a:p>
          <a:p>
            <a:pPr marL="457200" indent="-457200" algn="l">
              <a:spcAft>
                <a:spcPts val="1000"/>
              </a:spcAft>
              <a:buFont typeface="+mj-lt"/>
              <a:buAutoNum type="arabicPeriod"/>
            </a:pPr>
            <a:r>
              <a:rPr lang="en-GB" b="0" kern="0" dirty="0">
                <a:solidFill>
                  <a:schemeClr val="accent4">
                    <a:lumMod val="50000"/>
                  </a:schemeClr>
                </a:solidFill>
              </a:rPr>
              <a:t>Do the MEP-Prep course</a:t>
            </a:r>
          </a:p>
          <a:p>
            <a:pPr marL="457200" indent="-457200" algn="l">
              <a:spcAft>
                <a:spcPts val="1000"/>
              </a:spcAft>
              <a:buFont typeface="+mj-lt"/>
              <a:buAutoNum type="arabicPeriod"/>
            </a:pPr>
            <a:r>
              <a:rPr lang="en-GB" b="0" kern="0" dirty="0">
                <a:solidFill>
                  <a:schemeClr val="accent4">
                    <a:lumMod val="50000"/>
                  </a:schemeClr>
                </a:solidFill>
              </a:rPr>
              <a:t>Do the research</a:t>
            </a:r>
          </a:p>
          <a:p>
            <a:pPr marL="457200" indent="-457200" algn="l">
              <a:spcAft>
                <a:spcPts val="1000"/>
              </a:spcAft>
              <a:buFont typeface="+mj-lt"/>
              <a:buAutoNum type="arabicPeriod"/>
            </a:pPr>
            <a:r>
              <a:rPr lang="en-GB" b="0" kern="0" dirty="0">
                <a:solidFill>
                  <a:schemeClr val="accent4">
                    <a:lumMod val="50000"/>
                  </a:schemeClr>
                </a:solidFill>
              </a:rPr>
              <a:t>Write the report</a:t>
            </a:r>
          </a:p>
          <a:p>
            <a:pPr marL="457200" indent="-457200" algn="l">
              <a:spcAft>
                <a:spcPts val="1000"/>
              </a:spcAft>
              <a:buFont typeface="+mj-lt"/>
              <a:buAutoNum type="arabicPeriod"/>
            </a:pPr>
            <a:r>
              <a:rPr lang="en-GB" b="0" kern="0" dirty="0">
                <a:solidFill>
                  <a:schemeClr val="accent4">
                    <a:lumMod val="50000"/>
                  </a:schemeClr>
                </a:solidFill>
              </a:rPr>
              <a:t>Defend it</a:t>
            </a:r>
            <a:endParaRPr lang="en-GB" kern="0" dirty="0">
              <a:solidFill>
                <a:schemeClr val="accent4">
                  <a:lumMod val="50000"/>
                </a:schemeClr>
              </a:solidFill>
            </a:endParaRPr>
          </a:p>
        </p:txBody>
      </p:sp>
    </p:spTree>
    <p:extLst>
      <p:ext uri="{BB962C8B-B14F-4D97-AF65-F5344CB8AC3E}">
        <p14:creationId xmlns:p14="http://schemas.microsoft.com/office/powerpoint/2010/main" val="361684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Enrol in Brightspace</a:t>
            </a:r>
          </a:p>
        </p:txBody>
      </p:sp>
      <p:sp>
        <p:nvSpPr>
          <p:cNvPr id="5" name="Title 2"/>
          <p:cNvSpPr txBox="1">
            <a:spLocks/>
          </p:cNvSpPr>
          <p:nvPr/>
        </p:nvSpPr>
        <p:spPr bwMode="auto">
          <a:xfrm>
            <a:off x="180000" y="2924943"/>
            <a:ext cx="8784000" cy="2592289"/>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accent4">
                    <a:lumMod val="50000"/>
                  </a:schemeClr>
                </a:solidFill>
              </a:rPr>
              <a:t>GreenList </a:t>
            </a:r>
          </a:p>
          <a:p>
            <a:pPr marL="457200" indent="-457200" algn="l">
              <a:spcAft>
                <a:spcPts val="1000"/>
              </a:spcAft>
              <a:buFont typeface="Arial" panose="020B0604020202020204" pitchFamily="34" charset="0"/>
              <a:buChar char="•"/>
            </a:pPr>
            <a:r>
              <a:rPr lang="en-GB" b="0" kern="0" dirty="0">
                <a:solidFill>
                  <a:schemeClr val="accent4">
                    <a:lumMod val="50000"/>
                  </a:schemeClr>
                </a:solidFill>
                <a:hlinkClick r:id="rId3"/>
              </a:rPr>
              <a:t>Research Projects Handbook</a:t>
            </a:r>
            <a:endParaRPr lang="en-GB" b="0" kern="0" dirty="0">
              <a:solidFill>
                <a:schemeClr val="accent4">
                  <a:lumMod val="50000"/>
                </a:schemeClr>
              </a:solidFill>
            </a:endParaRPr>
          </a:p>
          <a:p>
            <a:pPr marL="457200" indent="-457200" algn="l">
              <a:spcAft>
                <a:spcPts val="1000"/>
              </a:spcAft>
              <a:buFont typeface="Arial" panose="020B0604020202020204" pitchFamily="34" charset="0"/>
              <a:buChar char="•"/>
            </a:pPr>
            <a:r>
              <a:rPr lang="en-GB" b="0" kern="0" dirty="0">
                <a:solidFill>
                  <a:schemeClr val="accent4">
                    <a:lumMod val="50000"/>
                  </a:schemeClr>
                </a:solidFill>
              </a:rPr>
              <a:t>MyCase </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Grading Scheme</a:t>
            </a:r>
            <a:endParaRPr lang="en-GB" kern="0" dirty="0">
              <a:solidFill>
                <a:schemeClr val="accent4">
                  <a:lumMod val="50000"/>
                </a:schemeClr>
              </a:solidFill>
            </a:endParaRPr>
          </a:p>
        </p:txBody>
      </p:sp>
      <p:pic>
        <p:nvPicPr>
          <p:cNvPr id="7" name="Picture 6"/>
          <p:cNvPicPr>
            <a:picLocks noChangeAspect="1"/>
          </p:cNvPicPr>
          <p:nvPr/>
        </p:nvPicPr>
        <p:blipFill rotWithShape="1">
          <a:blip r:embed="rId4"/>
          <a:srcRect l="1289" t="9903" r="2070" b="5918"/>
          <a:stretch/>
        </p:blipFill>
        <p:spPr>
          <a:xfrm>
            <a:off x="827584" y="1112434"/>
            <a:ext cx="7488831" cy="1697468"/>
          </a:xfrm>
          <a:prstGeom prst="rect">
            <a:avLst/>
          </a:prstGeom>
        </p:spPr>
      </p:pic>
    </p:spTree>
    <p:extLst>
      <p:ext uri="{BB962C8B-B14F-4D97-AF65-F5344CB8AC3E}">
        <p14:creationId xmlns:p14="http://schemas.microsoft.com/office/powerpoint/2010/main" val="316818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4860032" cy="1440000"/>
          </a:xfrm>
        </p:spPr>
        <p:txBody>
          <a:bodyPr/>
          <a:lstStyle/>
          <a:p>
            <a:r>
              <a:rPr lang="en-GB" sz="3000" b="0" dirty="0">
                <a:solidFill>
                  <a:schemeClr val="accent4">
                    <a:lumMod val="50000"/>
                  </a:schemeClr>
                </a:solidFill>
              </a:rPr>
              <a:t>How do you find a supervisor?</a:t>
            </a:r>
            <a:endParaRPr lang="en-GB" sz="3000" dirty="0">
              <a:solidFill>
                <a:schemeClr val="accent4">
                  <a:lumMod val="50000"/>
                </a:schemeClr>
              </a:solidFill>
            </a:endParaRPr>
          </a:p>
        </p:txBody>
      </p:sp>
      <p:sp>
        <p:nvSpPr>
          <p:cNvPr id="5" name="Title 2"/>
          <p:cNvSpPr txBox="1">
            <a:spLocks/>
          </p:cNvSpPr>
          <p:nvPr/>
        </p:nvSpPr>
        <p:spPr bwMode="auto">
          <a:xfrm>
            <a:off x="539552"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algn="l">
              <a:spcAft>
                <a:spcPts val="1000"/>
              </a:spcAft>
            </a:pPr>
            <a:r>
              <a:rPr lang="en-GB" sz="2200" b="0" kern="0" dirty="0">
                <a:solidFill>
                  <a:schemeClr val="accent4">
                    <a:lumMod val="50000"/>
                  </a:schemeClr>
                </a:solidFill>
              </a:rPr>
              <a:t>GreenList</a:t>
            </a:r>
          </a:p>
          <a:p>
            <a:pPr algn="l">
              <a:spcAft>
                <a:spcPts val="1000"/>
              </a:spcAft>
            </a:pPr>
            <a:r>
              <a:rPr lang="en-GB" sz="2200" b="0" kern="0" dirty="0">
                <a:solidFill>
                  <a:schemeClr val="accent4">
                    <a:lumMod val="50000"/>
                  </a:schemeClr>
                </a:solidFill>
              </a:rPr>
              <a:t>Seminars</a:t>
            </a:r>
          </a:p>
          <a:p>
            <a:pPr algn="l">
              <a:spcAft>
                <a:spcPts val="1000"/>
              </a:spcAft>
            </a:pPr>
            <a:r>
              <a:rPr lang="en-GB" sz="2200" b="0" kern="0" dirty="0">
                <a:solidFill>
                  <a:schemeClr val="accent4">
                    <a:lumMod val="50000"/>
                  </a:schemeClr>
                </a:solidFill>
              </a:rPr>
              <a:t>Read articles</a:t>
            </a:r>
          </a:p>
          <a:p>
            <a:pPr algn="l">
              <a:spcAft>
                <a:spcPts val="1000"/>
              </a:spcAft>
            </a:pPr>
            <a:r>
              <a:rPr lang="en-GB" sz="2200" b="0" kern="0" dirty="0">
                <a:solidFill>
                  <a:schemeClr val="accent4">
                    <a:lumMod val="50000"/>
                  </a:schemeClr>
                </a:solidFill>
              </a:rPr>
              <a:t>Network</a:t>
            </a:r>
          </a:p>
          <a:p>
            <a:pPr algn="l">
              <a:spcAft>
                <a:spcPts val="1000"/>
              </a:spcAft>
            </a:pPr>
            <a:r>
              <a:rPr lang="en-GB" sz="2200" b="0" kern="0" dirty="0">
                <a:solidFill>
                  <a:schemeClr val="accent4">
                    <a:lumMod val="50000"/>
                  </a:schemeClr>
                </a:solidFill>
              </a:rPr>
              <a:t>BEP/MEP </a:t>
            </a:r>
            <a:r>
              <a:rPr lang="en-GB" sz="2200" b="0" kern="0" dirty="0">
                <a:solidFill>
                  <a:schemeClr val="accent4">
                    <a:lumMod val="50000"/>
                  </a:schemeClr>
                </a:solidFill>
                <a:hlinkClick r:id="rId3"/>
              </a:rPr>
              <a:t>Database</a:t>
            </a:r>
            <a:endParaRPr lang="en-GB" sz="2200" b="0" kern="0" dirty="0">
              <a:solidFill>
                <a:schemeClr val="accent4">
                  <a:lumMod val="50000"/>
                </a:schemeClr>
              </a:solidFill>
            </a:endParaRPr>
          </a:p>
        </p:txBody>
      </p:sp>
      <p:pic>
        <p:nvPicPr>
          <p:cNvPr id="4" name="Picture 3" descr="A goat looking through a fence&#10;&#10;Description automatically generated">
            <a:extLst>
              <a:ext uri="{FF2B5EF4-FFF2-40B4-BE49-F238E27FC236}">
                <a16:creationId xmlns:a16="http://schemas.microsoft.com/office/drawing/2014/main" id="{C59BA8D9-550A-35F6-0A75-483738139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65315"/>
            <a:ext cx="4283968" cy="5711957"/>
          </a:xfrm>
          <a:prstGeom prst="rect">
            <a:avLst/>
          </a:prstGeom>
        </p:spPr>
      </p:pic>
    </p:spTree>
    <p:extLst>
      <p:ext uri="{BB962C8B-B14F-4D97-AF65-F5344CB8AC3E}">
        <p14:creationId xmlns:p14="http://schemas.microsoft.com/office/powerpoint/2010/main" val="2850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Meet with Potential Supervisors</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algn="l"/>
            <a:r>
              <a:rPr lang="en-GB" b="0" kern="0" dirty="0">
                <a:solidFill>
                  <a:schemeClr val="accent4">
                    <a:lumMod val="50000"/>
                  </a:schemeClr>
                </a:solidFill>
              </a:rPr>
              <a:t>Talk to more than one:</a:t>
            </a:r>
          </a:p>
          <a:p>
            <a:pPr algn="l"/>
            <a:endParaRPr lang="en-GB" b="0" kern="0" dirty="0">
              <a:solidFill>
                <a:schemeClr val="accent4">
                  <a:lumMod val="50000"/>
                </a:schemeClr>
              </a:solidFill>
            </a:endParaRPr>
          </a:p>
          <a:p>
            <a:pPr marL="457200" indent="-457200" algn="l">
              <a:spcAft>
                <a:spcPts val="1000"/>
              </a:spcAft>
              <a:buFont typeface="Arial" panose="020B0604020202020204" pitchFamily="34" charset="0"/>
              <a:buChar char="•"/>
            </a:pPr>
            <a:r>
              <a:rPr lang="en-GB" b="0" kern="0" dirty="0">
                <a:solidFill>
                  <a:schemeClr val="accent4">
                    <a:lumMod val="50000"/>
                  </a:schemeClr>
                </a:solidFill>
              </a:rPr>
              <a:t>Bring your study plan</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Ask all your questions</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Indicate clearly what you want</a:t>
            </a:r>
          </a:p>
          <a:p>
            <a:pPr marL="457200" indent="-457200" algn="l">
              <a:spcAft>
                <a:spcPts val="1000"/>
              </a:spcAft>
              <a:buFont typeface="Arial" panose="020B0604020202020204" pitchFamily="34" charset="0"/>
              <a:buChar char="•"/>
            </a:pPr>
            <a:r>
              <a:rPr lang="en-GB" b="0" kern="0" dirty="0">
                <a:solidFill>
                  <a:schemeClr val="bg2"/>
                </a:solidFill>
              </a:rPr>
              <a:t>Consider your options, focus not only on content MEP</a:t>
            </a:r>
          </a:p>
          <a:p>
            <a:pPr marL="457200" indent="-457200" algn="l">
              <a:spcAft>
                <a:spcPts val="1000"/>
              </a:spcAft>
              <a:buFont typeface="Arial" panose="020B0604020202020204" pitchFamily="34" charset="0"/>
              <a:buChar char="•"/>
            </a:pPr>
            <a:r>
              <a:rPr lang="en-GB" b="0" kern="0" dirty="0">
                <a:solidFill>
                  <a:schemeClr val="bg2"/>
                </a:solidFill>
              </a:rPr>
              <a:t>Pick a supervisor who you can talk to</a:t>
            </a:r>
            <a:r>
              <a:rPr lang="en-GB" b="0" kern="0" dirty="0"/>
              <a:t> </a:t>
            </a:r>
            <a:endParaRPr lang="en-GB" kern="0" dirty="0"/>
          </a:p>
          <a:p>
            <a:pPr marL="457200" indent="-457200" algn="l">
              <a:spcAft>
                <a:spcPts val="1000"/>
              </a:spcAft>
              <a:buFont typeface="Arial" panose="020B0604020202020204" pitchFamily="34" charset="0"/>
              <a:buChar char="•"/>
            </a:pPr>
            <a:endParaRPr lang="en-GB" b="0" kern="0" dirty="0">
              <a:solidFill>
                <a:schemeClr val="accent4">
                  <a:lumMod val="50000"/>
                </a:schemeClr>
              </a:solidFill>
            </a:endParaRPr>
          </a:p>
          <a:p>
            <a:pPr lvl="1"/>
            <a:endParaRPr lang="en-GB" b="0" kern="0" dirty="0">
              <a:solidFill>
                <a:schemeClr val="accent4">
                  <a:lumMod val="50000"/>
                </a:schemeClr>
              </a:solidFill>
            </a:endParaRPr>
          </a:p>
        </p:txBody>
      </p:sp>
    </p:spTree>
    <p:extLst>
      <p:ext uri="{BB962C8B-B14F-4D97-AF65-F5344CB8AC3E}">
        <p14:creationId xmlns:p14="http://schemas.microsoft.com/office/powerpoint/2010/main" val="21865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Considerations</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algn="l">
              <a:spcAft>
                <a:spcPts val="1000"/>
              </a:spcAft>
            </a:pPr>
            <a:r>
              <a:rPr lang="en-GB" b="0" kern="0" dirty="0">
                <a:solidFill>
                  <a:schemeClr val="accent4">
                    <a:lumMod val="50000"/>
                  </a:schemeClr>
                </a:solidFill>
              </a:rPr>
              <a:t>You should ask about:</a:t>
            </a:r>
          </a:p>
        </p:txBody>
      </p:sp>
      <p:sp>
        <p:nvSpPr>
          <p:cNvPr id="2" name="TextBox 1">
            <a:extLst>
              <a:ext uri="{FF2B5EF4-FFF2-40B4-BE49-F238E27FC236}">
                <a16:creationId xmlns:a16="http://schemas.microsoft.com/office/drawing/2014/main" id="{51DE38C6-4D80-373D-559E-D8C23F58383B}"/>
              </a:ext>
            </a:extLst>
          </p:cNvPr>
          <p:cNvSpPr txBox="1"/>
          <p:nvPr/>
        </p:nvSpPr>
        <p:spPr>
          <a:xfrm>
            <a:off x="377280" y="1916832"/>
            <a:ext cx="4176464" cy="3836948"/>
          </a:xfrm>
          <a:prstGeom prst="rect">
            <a:avLst/>
          </a:prstGeom>
          <a:noFill/>
        </p:spPr>
        <p:txBody>
          <a:bodyPr wrap="square" rtlCol="0">
            <a:spAutoFit/>
          </a:bodyPr>
          <a:lstStyle/>
          <a:p>
            <a:pPr marL="457200" indent="-457200" algn="l">
              <a:spcAft>
                <a:spcPts val="1000"/>
              </a:spcAft>
              <a:buFont typeface="Arial" panose="020B0604020202020204" pitchFamily="34" charset="0"/>
              <a:buChar char="•"/>
            </a:pPr>
            <a:r>
              <a:rPr lang="en-GB" sz="2400" b="0" kern="0" dirty="0">
                <a:solidFill>
                  <a:schemeClr val="accent4">
                    <a:lumMod val="50000"/>
                  </a:schemeClr>
                </a:solidFill>
              </a:rPr>
              <a:t>Research group work environment</a:t>
            </a:r>
          </a:p>
          <a:p>
            <a:pPr marL="457200" indent="-457200" algn="l">
              <a:spcAft>
                <a:spcPts val="1000"/>
              </a:spcAft>
              <a:buFont typeface="Arial" panose="020B0604020202020204" pitchFamily="34" charset="0"/>
              <a:buChar char="•"/>
            </a:pPr>
            <a:r>
              <a:rPr lang="en-GB" sz="2400" b="0" kern="0" dirty="0">
                <a:solidFill>
                  <a:schemeClr val="accent4">
                    <a:lumMod val="50000"/>
                  </a:schemeClr>
                </a:solidFill>
              </a:rPr>
              <a:t>Communication with supervisor</a:t>
            </a:r>
          </a:p>
          <a:p>
            <a:pPr marL="457200" indent="-457200" algn="l">
              <a:spcAft>
                <a:spcPts val="1000"/>
              </a:spcAft>
              <a:buFont typeface="Arial" panose="020B0604020202020204" pitchFamily="34" charset="0"/>
              <a:buChar char="•"/>
            </a:pPr>
            <a:r>
              <a:rPr lang="en-GB" sz="2400" b="0" kern="0" dirty="0">
                <a:solidFill>
                  <a:schemeClr val="accent4">
                    <a:lumMod val="50000"/>
                  </a:schemeClr>
                </a:solidFill>
              </a:rPr>
              <a:t>Average time to completion </a:t>
            </a:r>
          </a:p>
          <a:p>
            <a:pPr marL="457200" indent="-457200" algn="l">
              <a:spcAft>
                <a:spcPts val="1000"/>
              </a:spcAft>
              <a:buFont typeface="Arial" panose="020B0604020202020204" pitchFamily="34" charset="0"/>
              <a:buChar char="•"/>
            </a:pPr>
            <a:r>
              <a:rPr lang="en-GB" sz="2400" b="0" kern="0" dirty="0">
                <a:solidFill>
                  <a:schemeClr val="accent4">
                    <a:lumMod val="50000"/>
                  </a:schemeClr>
                </a:solidFill>
              </a:rPr>
              <a:t>Outcomes—where do graduates of the lab go</a:t>
            </a:r>
          </a:p>
          <a:p>
            <a:endParaRPr lang="nl-NL" dirty="0"/>
          </a:p>
        </p:txBody>
      </p:sp>
      <p:pic>
        <p:nvPicPr>
          <p:cNvPr id="8" name="Picture 7" descr="A group of wind turbines in the middle of the ocean&#10;&#10;Description automatically generated">
            <a:extLst>
              <a:ext uri="{FF2B5EF4-FFF2-40B4-BE49-F238E27FC236}">
                <a16:creationId xmlns:a16="http://schemas.microsoft.com/office/drawing/2014/main" id="{BD56DE10-885D-387B-8841-90279F963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156" y="1650222"/>
            <a:ext cx="4867768" cy="3650826"/>
          </a:xfrm>
          <a:prstGeom prst="rect">
            <a:avLst/>
          </a:prstGeom>
        </p:spPr>
      </p:pic>
    </p:spTree>
    <p:extLst>
      <p:ext uri="{BB962C8B-B14F-4D97-AF65-F5344CB8AC3E}">
        <p14:creationId xmlns:p14="http://schemas.microsoft.com/office/powerpoint/2010/main" val="26331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20903 NB Welcome day">
  <a:themeElements>
    <a:clrScheme name="">
      <a:dk1>
        <a:srgbClr val="0C2074"/>
      </a:dk1>
      <a:lt1>
        <a:srgbClr val="FFFFFF"/>
      </a:lt1>
      <a:dk2>
        <a:srgbClr val="7DCFE2"/>
      </a:dk2>
      <a:lt2>
        <a:srgbClr val="000000"/>
      </a:lt2>
      <a:accent1>
        <a:srgbClr val="4B78B5"/>
      </a:accent1>
      <a:accent2>
        <a:srgbClr val="E0DC24"/>
      </a:accent2>
      <a:accent3>
        <a:srgbClr val="FFFFFF"/>
      </a:accent3>
      <a:accent4>
        <a:srgbClr val="091A62"/>
      </a:accent4>
      <a:accent5>
        <a:srgbClr val="B1BED7"/>
      </a:accent5>
      <a:accent6>
        <a:srgbClr val="CBC720"/>
      </a:accent6>
      <a:hlink>
        <a:srgbClr val="1CB01C"/>
      </a:hlink>
      <a:folHlink>
        <a:srgbClr val="DC2424"/>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a:ln>
              <a:noFill/>
            </a:ln>
            <a:solidFill>
              <a:srgbClr val="0D1F74"/>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a:ln>
              <a:noFill/>
            </a:ln>
            <a:solidFill>
              <a:srgbClr val="0D1F74"/>
            </a:solidFill>
            <a:effectLst/>
            <a:latin typeface="Arial"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74139aa-7f13-4298-a5f9-70854c111902" xsi:nil="true"/>
    <lcf76f155ced4ddcb4097134ff3c332f xmlns="5e5991ee-e103-4951-ace2-0ba8e3db938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140D3299DC7B408A27B310E6D1D93E" ma:contentTypeVersion="15" ma:contentTypeDescription="Een nieuw document maken." ma:contentTypeScope="" ma:versionID="030cae6e9aaf4d7f309f768f423554a2">
  <xsd:schema xmlns:xsd="http://www.w3.org/2001/XMLSchema" xmlns:xs="http://www.w3.org/2001/XMLSchema" xmlns:p="http://schemas.microsoft.com/office/2006/metadata/properties" xmlns:ns2="5e5991ee-e103-4951-ace2-0ba8e3db938a" xmlns:ns3="474139aa-7f13-4298-a5f9-70854c111902" targetNamespace="http://schemas.microsoft.com/office/2006/metadata/properties" ma:root="true" ma:fieldsID="335f97b1d391a6b0aa318012ef4be354" ns2:_="" ns3:_="">
    <xsd:import namespace="5e5991ee-e103-4951-ace2-0ba8e3db938a"/>
    <xsd:import namespace="474139aa-7f13-4298-a5f9-70854c1119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991ee-e103-4951-ace2-0ba8e3db93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4139aa-7f13-4298-a5f9-70854c111902"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247649e1-7e6c-4e61-93e6-01ae12f52d2e}" ma:internalName="TaxCatchAll" ma:showField="CatchAllData" ma:web="474139aa-7f13-4298-a5f9-70854c111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37FD7B-378F-47BB-BD1A-0BF2F47F9472}">
  <ds:schemaRefs>
    <ds:schemaRef ds:uri="http://schemas.microsoft.com/sharepoint/v3/contenttype/forms"/>
  </ds:schemaRefs>
</ds:datastoreItem>
</file>

<file path=customXml/itemProps2.xml><?xml version="1.0" encoding="utf-8"?>
<ds:datastoreItem xmlns:ds="http://schemas.openxmlformats.org/officeDocument/2006/customXml" ds:itemID="{502F145F-4C86-44AF-A3AC-6233869AE2AE}">
  <ds:schemaRefs>
    <ds:schemaRef ds:uri="http://schemas.microsoft.com/office/2006/documentManagement/types"/>
    <ds:schemaRef ds:uri="5e5991ee-e103-4951-ace2-0ba8e3db938a"/>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www.w3.org/XML/1998/namespace"/>
    <ds:schemaRef ds:uri="474139aa-7f13-4298-a5f9-70854c111902"/>
    <ds:schemaRef ds:uri="http://purl.org/dc/dcmitype/"/>
  </ds:schemaRefs>
</ds:datastoreItem>
</file>

<file path=customXml/itemProps3.xml><?xml version="1.0" encoding="utf-8"?>
<ds:datastoreItem xmlns:ds="http://schemas.openxmlformats.org/officeDocument/2006/customXml" ds:itemID="{4E0473C9-CAD1-48C5-9F0D-57979FA11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991ee-e103-4951-ace2-0ba8e3db938a"/>
    <ds:schemaRef ds:uri="474139aa-7f13-4298-a5f9-70854c1119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2858</TotalTime>
  <Words>1363</Words>
  <Application>Microsoft Office PowerPoint</Application>
  <PresentationFormat>On-screen Show (4:3)</PresentationFormat>
  <Paragraphs>159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120903 NB Welcome day</vt:lpstr>
      <vt:lpstr>MEP/MEP event 25-November-2025 Information about the MEP</vt:lpstr>
      <vt:lpstr>Year 1 Elements</vt:lpstr>
      <vt:lpstr>Year 2 Elements</vt:lpstr>
      <vt:lpstr>What is a Master’s End Project (MEP)?</vt:lpstr>
      <vt:lpstr>Steps of a MEP</vt:lpstr>
      <vt:lpstr>Enrol in Brightspace</vt:lpstr>
      <vt:lpstr>How do you find a supervisor?</vt:lpstr>
      <vt:lpstr>Meet with Potential Supervisors</vt:lpstr>
      <vt:lpstr>Considerations</vt:lpstr>
      <vt:lpstr>Supervision</vt:lpstr>
      <vt:lpstr>Requirements for Starting</vt:lpstr>
      <vt:lpstr>MyCase Phases</vt:lpstr>
      <vt:lpstr>NB5903 MEP-PREP 3 EC</vt:lpstr>
      <vt:lpstr>A good start</vt:lpstr>
      <vt:lpstr>Work on it</vt:lpstr>
      <vt:lpstr>Write it</vt:lpstr>
      <vt:lpstr>Thesis Defense</vt:lpstr>
      <vt:lpstr>Things will go wrong</vt:lpstr>
      <vt:lpstr>Resources</vt:lpstr>
      <vt:lpstr>Questions? </vt:lpstr>
      <vt:lpstr>PowerPoint Presentation</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Fleur Kruijsdijk - TNW</dc:creator>
  <cp:lastModifiedBy>Johanna Colgrove</cp:lastModifiedBy>
  <cp:revision>256</cp:revision>
  <cp:lastPrinted>2019-09-17T08:08:39Z</cp:lastPrinted>
  <dcterms:created xsi:type="dcterms:W3CDTF">2012-09-02T13:54:00Z</dcterms:created>
  <dcterms:modified xsi:type="dcterms:W3CDTF">2025-11-21T15:19:16Z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0x0101004B140D3299DC7B408A27B310E6D1D93E</vt:lpwstr>
  </property>
  <property fmtid="{D5CDD505-2E9C-101B-9397-08002B2CF9AE}" pid="3" name="MediaServiceImageTags">
    <vt:lpwstr/>
  </property>
</Properties>
</file>