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1"/>
  </p:notesMasterIdLst>
  <p:handoutMasterIdLst>
    <p:handoutMasterId r:id="rId22"/>
  </p:handoutMasterIdLst>
  <p:sldIdLst>
    <p:sldId id="267" r:id="rId5"/>
    <p:sldId id="268" r:id="rId6"/>
    <p:sldId id="271" r:id="rId7"/>
    <p:sldId id="276" r:id="rId8"/>
    <p:sldId id="281" r:id="rId9"/>
    <p:sldId id="270" r:id="rId10"/>
    <p:sldId id="285" r:id="rId11"/>
    <p:sldId id="284" r:id="rId12"/>
    <p:sldId id="273" r:id="rId13"/>
    <p:sldId id="283" r:id="rId14"/>
    <p:sldId id="282" r:id="rId15"/>
    <p:sldId id="278" r:id="rId16"/>
    <p:sldId id="279" r:id="rId17"/>
    <p:sldId id="274" r:id="rId18"/>
    <p:sldId id="275" r:id="rId19"/>
    <p:sldId id="280" r:id="rId2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Colgrove - TNW" initials="JC-T" lastIdx="4" clrIdx="0">
    <p:extLst>
      <p:ext uri="{19B8F6BF-5375-455C-9EA6-DF929625EA0E}">
        <p15:presenceInfo xmlns:p15="http://schemas.microsoft.com/office/powerpoint/2012/main" userId="S-1-5-21-2082945442-480271342-340043625-426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90FE2-8B32-9AD3-15A1-3141D5281B51}" v="19" dt="2025-11-21T15:16:26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69943" autoAdjust="0"/>
  </p:normalViewPr>
  <p:slideViewPr>
    <p:cSldViewPr>
      <p:cViewPr varScale="1">
        <p:scale>
          <a:sx n="107" d="100"/>
          <a:sy n="107" d="100"/>
        </p:scale>
        <p:origin x="16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Hilkhuijsen" userId="S::tmhilkhuijsen@tudelft.nl::f4ec3a4b-0857-4b2a-8f0d-2dc34f22d933" providerId="AD" clId="Web-{F1990FE2-8B32-9AD3-15A1-3141D5281B51}"/>
    <pc:docChg chg="modSld">
      <pc:chgData name="Tanja Hilkhuijsen" userId="S::tmhilkhuijsen@tudelft.nl::f4ec3a4b-0857-4b2a-8f0d-2dc34f22d933" providerId="AD" clId="Web-{F1990FE2-8B32-9AD3-15A1-3141D5281B51}" dt="2025-11-21T15:16:26.352" v="15" actId="20577"/>
      <pc:docMkLst>
        <pc:docMk/>
      </pc:docMkLst>
      <pc:sldChg chg="modSp">
        <pc:chgData name="Tanja Hilkhuijsen" userId="S::tmhilkhuijsen@tudelft.nl::f4ec3a4b-0857-4b2a-8f0d-2dc34f22d933" providerId="AD" clId="Web-{F1990FE2-8B32-9AD3-15A1-3141D5281B51}" dt="2025-11-21T15:14:02.410" v="2" actId="20577"/>
        <pc:sldMkLst>
          <pc:docMk/>
          <pc:sldMk cId="1603041914" sldId="268"/>
        </pc:sldMkLst>
        <pc:spChg chg="mod">
          <ac:chgData name="Tanja Hilkhuijsen" userId="S::tmhilkhuijsen@tudelft.nl::f4ec3a4b-0857-4b2a-8f0d-2dc34f22d933" providerId="AD" clId="Web-{F1990FE2-8B32-9AD3-15A1-3141D5281B51}" dt="2025-11-21T15:14:02.410" v="2" actId="20577"/>
          <ac:spMkLst>
            <pc:docMk/>
            <pc:sldMk cId="1603041914" sldId="268"/>
            <ac:spMk id="5" creationId="{00000000-0000-0000-0000-000000000000}"/>
          </ac:spMkLst>
        </pc:spChg>
      </pc:sldChg>
      <pc:sldChg chg="modSp">
        <pc:chgData name="Tanja Hilkhuijsen" userId="S::tmhilkhuijsen@tudelft.nl::f4ec3a4b-0857-4b2a-8f0d-2dc34f22d933" providerId="AD" clId="Web-{F1990FE2-8B32-9AD3-15A1-3141D5281B51}" dt="2025-11-21T15:14:33.629" v="10" actId="20577"/>
        <pc:sldMkLst>
          <pc:docMk/>
          <pc:sldMk cId="1511665436" sldId="276"/>
        </pc:sldMkLst>
        <pc:spChg chg="mod">
          <ac:chgData name="Tanja Hilkhuijsen" userId="S::tmhilkhuijsen@tudelft.nl::f4ec3a4b-0857-4b2a-8f0d-2dc34f22d933" providerId="AD" clId="Web-{F1990FE2-8B32-9AD3-15A1-3141D5281B51}" dt="2025-11-21T15:14:33.629" v="10" actId="20577"/>
          <ac:spMkLst>
            <pc:docMk/>
            <pc:sldMk cId="1511665436" sldId="276"/>
            <ac:spMk id="5" creationId="{00000000-0000-0000-0000-000000000000}"/>
          </ac:spMkLst>
        </pc:spChg>
      </pc:sldChg>
      <pc:sldChg chg="modSp">
        <pc:chgData name="Tanja Hilkhuijsen" userId="S::tmhilkhuijsen@tudelft.nl::f4ec3a4b-0857-4b2a-8f0d-2dc34f22d933" providerId="AD" clId="Web-{F1990FE2-8B32-9AD3-15A1-3141D5281B51}" dt="2025-11-21T15:16:26.352" v="15" actId="20577"/>
        <pc:sldMkLst>
          <pc:docMk/>
          <pc:sldMk cId="222312708" sldId="280"/>
        </pc:sldMkLst>
        <pc:spChg chg="mod">
          <ac:chgData name="Tanja Hilkhuijsen" userId="S::tmhilkhuijsen@tudelft.nl::f4ec3a4b-0857-4b2a-8f0d-2dc34f22d933" providerId="AD" clId="Web-{F1990FE2-8B32-9AD3-15A1-3141D5281B51}" dt="2025-11-21T15:16:26.352" v="15" actId="20577"/>
          <ac:spMkLst>
            <pc:docMk/>
            <pc:sldMk cId="222312708" sldId="280"/>
            <ac:spMk id="5" creationId="{00000000-0000-0000-0000-000000000000}"/>
          </ac:spMkLst>
        </pc:spChg>
      </pc:sldChg>
    </pc:docChg>
  </pc:docChgLst>
  <pc:docChgLst>
    <pc:chgData name="Johanna Colgrove" userId="e6c565b5-9aff-4f89-ba73-bcc69c463e8c" providerId="ADAL" clId="{A7E87924-7510-454A-A34A-448ED37B13A6}"/>
    <pc:docChg chg="custSel modSld">
      <pc:chgData name="Johanna Colgrove" userId="e6c565b5-9aff-4f89-ba73-bcc69c463e8c" providerId="ADAL" clId="{A7E87924-7510-454A-A34A-448ED37B13A6}" dt="2025-11-18T14:54:13.668" v="256" actId="20577"/>
      <pc:docMkLst>
        <pc:docMk/>
      </pc:docMkLst>
      <pc:sldChg chg="modSp mod">
        <pc:chgData name="Johanna Colgrove" userId="e6c565b5-9aff-4f89-ba73-bcc69c463e8c" providerId="ADAL" clId="{A7E87924-7510-454A-A34A-448ED37B13A6}" dt="2025-11-18T14:42:12.023" v="10" actId="20577"/>
        <pc:sldMkLst>
          <pc:docMk/>
          <pc:sldMk cId="2865311658" sldId="267"/>
        </pc:sldMkLst>
        <pc:spChg chg="mod">
          <ac:chgData name="Johanna Colgrove" userId="e6c565b5-9aff-4f89-ba73-bcc69c463e8c" providerId="ADAL" clId="{A7E87924-7510-454A-A34A-448ED37B13A6}" dt="2025-11-18T14:42:12.023" v="10" actId="20577"/>
          <ac:spMkLst>
            <pc:docMk/>
            <pc:sldMk cId="2865311658" sldId="267"/>
            <ac:spMk id="3" creationId="{00000000-0000-0000-0000-000000000000}"/>
          </ac:spMkLst>
        </pc:spChg>
      </pc:sldChg>
      <pc:sldChg chg="modSp mod">
        <pc:chgData name="Johanna Colgrove" userId="e6c565b5-9aff-4f89-ba73-bcc69c463e8c" providerId="ADAL" clId="{A7E87924-7510-454A-A34A-448ED37B13A6}" dt="2025-11-18T14:53:40.056" v="224" actId="20577"/>
        <pc:sldMkLst>
          <pc:docMk/>
          <pc:sldMk cId="3401233091" sldId="274"/>
        </pc:sldMkLst>
        <pc:spChg chg="mod">
          <ac:chgData name="Johanna Colgrove" userId="e6c565b5-9aff-4f89-ba73-bcc69c463e8c" providerId="ADAL" clId="{A7E87924-7510-454A-A34A-448ED37B13A6}" dt="2025-11-18T14:53:40.056" v="224" actId="20577"/>
          <ac:spMkLst>
            <pc:docMk/>
            <pc:sldMk cId="3401233091" sldId="274"/>
            <ac:spMk id="5" creationId="{00000000-0000-0000-0000-000000000000}"/>
          </ac:spMkLst>
        </pc:spChg>
      </pc:sldChg>
      <pc:sldChg chg="modSp mod">
        <pc:chgData name="Johanna Colgrove" userId="e6c565b5-9aff-4f89-ba73-bcc69c463e8c" providerId="ADAL" clId="{A7E87924-7510-454A-A34A-448ED37B13A6}" dt="2025-11-18T14:53:24.503" v="221" actId="20577"/>
        <pc:sldMkLst>
          <pc:docMk/>
          <pc:sldMk cId="1536343346" sldId="279"/>
        </pc:sldMkLst>
        <pc:spChg chg="mod">
          <ac:chgData name="Johanna Colgrove" userId="e6c565b5-9aff-4f89-ba73-bcc69c463e8c" providerId="ADAL" clId="{A7E87924-7510-454A-A34A-448ED37B13A6}" dt="2025-11-18T14:53:24.503" v="221" actId="20577"/>
          <ac:spMkLst>
            <pc:docMk/>
            <pc:sldMk cId="1536343346" sldId="279"/>
            <ac:spMk id="5" creationId="{00000000-0000-0000-0000-000000000000}"/>
          </ac:spMkLst>
        </pc:spChg>
      </pc:sldChg>
      <pc:sldChg chg="modSp mod">
        <pc:chgData name="Johanna Colgrove" userId="e6c565b5-9aff-4f89-ba73-bcc69c463e8c" providerId="ADAL" clId="{A7E87924-7510-454A-A34A-448ED37B13A6}" dt="2025-11-18T14:54:13.668" v="256" actId="20577"/>
        <pc:sldMkLst>
          <pc:docMk/>
          <pc:sldMk cId="222312708" sldId="280"/>
        </pc:sldMkLst>
        <pc:spChg chg="mod">
          <ac:chgData name="Johanna Colgrove" userId="e6c565b5-9aff-4f89-ba73-bcc69c463e8c" providerId="ADAL" clId="{A7E87924-7510-454A-A34A-448ED37B13A6}" dt="2025-11-18T14:54:13.668" v="256" actId="20577"/>
          <ac:spMkLst>
            <pc:docMk/>
            <pc:sldMk cId="222312708" sldId="280"/>
            <ac:spMk id="5" creationId="{00000000-0000-0000-0000-000000000000}"/>
          </ac:spMkLst>
        </pc:spChg>
      </pc:sldChg>
      <pc:sldChg chg="modSp mod">
        <pc:chgData name="Johanna Colgrove" userId="e6c565b5-9aff-4f89-ba73-bcc69c463e8c" providerId="ADAL" clId="{A7E87924-7510-454A-A34A-448ED37B13A6}" dt="2025-11-18T14:42:52.436" v="64" actId="20577"/>
        <pc:sldMkLst>
          <pc:docMk/>
          <pc:sldMk cId="2490781587" sldId="281"/>
        </pc:sldMkLst>
        <pc:spChg chg="mod">
          <ac:chgData name="Johanna Colgrove" userId="e6c565b5-9aff-4f89-ba73-bcc69c463e8c" providerId="ADAL" clId="{A7E87924-7510-454A-A34A-448ED37B13A6}" dt="2025-11-18T14:42:52.436" v="64" actId="20577"/>
          <ac:spMkLst>
            <pc:docMk/>
            <pc:sldMk cId="2490781587" sldId="281"/>
            <ac:spMk id="5" creationId="{00000000-0000-0000-0000-000000000000}"/>
          </ac:spMkLst>
        </pc:spChg>
      </pc:sldChg>
      <pc:sldChg chg="addSp delSp modSp mod">
        <pc:chgData name="Johanna Colgrove" userId="e6c565b5-9aff-4f89-ba73-bcc69c463e8c" providerId="ADAL" clId="{A7E87924-7510-454A-A34A-448ED37B13A6}" dt="2025-11-18T14:52:45.590" v="164" actId="20577"/>
        <pc:sldMkLst>
          <pc:docMk/>
          <pc:sldMk cId="4162886741" sldId="282"/>
        </pc:sldMkLst>
        <pc:spChg chg="mod">
          <ac:chgData name="Johanna Colgrove" userId="e6c565b5-9aff-4f89-ba73-bcc69c463e8c" providerId="ADAL" clId="{A7E87924-7510-454A-A34A-448ED37B13A6}" dt="2025-11-18T14:52:45.590" v="164" actId="20577"/>
          <ac:spMkLst>
            <pc:docMk/>
            <pc:sldMk cId="4162886741" sldId="282"/>
            <ac:spMk id="5" creationId="{00000000-0000-0000-0000-000000000000}"/>
          </ac:spMkLst>
        </pc:spChg>
        <pc:picChg chg="add mod">
          <ac:chgData name="Johanna Colgrove" userId="e6c565b5-9aff-4f89-ba73-bcc69c463e8c" providerId="ADAL" clId="{A7E87924-7510-454A-A34A-448ED37B13A6}" dt="2025-11-18T14:52:04.213" v="108" actId="1076"/>
          <ac:picMkLst>
            <pc:docMk/>
            <pc:sldMk cId="4162886741" sldId="282"/>
            <ac:picMk id="7" creationId="{14FB964F-21EB-E3C6-0E59-CAA9227F5B83}"/>
          </ac:picMkLst>
        </pc:picChg>
      </pc:sldChg>
      <pc:sldChg chg="modSp mod">
        <pc:chgData name="Johanna Colgrove" userId="e6c565b5-9aff-4f89-ba73-bcc69c463e8c" providerId="ADAL" clId="{A7E87924-7510-454A-A34A-448ED37B13A6}" dt="2025-11-18T14:43:09.748" v="76" actId="20577"/>
        <pc:sldMkLst>
          <pc:docMk/>
          <pc:sldMk cId="3150835015" sldId="285"/>
        </pc:sldMkLst>
        <pc:spChg chg="mod">
          <ac:chgData name="Johanna Colgrove" userId="e6c565b5-9aff-4f89-ba73-bcc69c463e8c" providerId="ADAL" clId="{A7E87924-7510-454A-A34A-448ED37B13A6}" dt="2025-11-18T14:43:09.748" v="76" actId="20577"/>
          <ac:spMkLst>
            <pc:docMk/>
            <pc:sldMk cId="3150835015" sldId="285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9845789-9027-48A9-A872-BF2AC6E9A71E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4798FD2-9C20-41CD-A588-8D2973AB88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47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BCF2499A-5EE2-4FAC-A92F-0A3A185751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CBB3DEAF-373C-42FA-A55A-9C0EAD78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4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63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8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2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4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0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DEAF-373C-42FA-A55A-9C0EAD788F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3" name="Rectangle 63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46144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sp>
        <p:nvSpPr>
          <p:cNvPr id="278" name="Rectangle 277"/>
          <p:cNvSpPr/>
          <p:nvPr userDrawn="1"/>
        </p:nvSpPr>
        <p:spPr>
          <a:xfrm>
            <a:off x="-36512" y="5907822"/>
            <a:ext cx="9180512" cy="950178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31000">
                <a:srgbClr val="136B68"/>
              </a:gs>
              <a:gs pos="66000">
                <a:srgbClr val="08A7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E83CFCE8-A58C-9A49-9B21-E7D1B7455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t="35722" r="9461" b="11142"/>
          <a:stretch/>
        </p:blipFill>
        <p:spPr>
          <a:xfrm>
            <a:off x="6948264" y="5907822"/>
            <a:ext cx="2416974" cy="1001182"/>
          </a:xfrm>
          <a:prstGeom prst="rect">
            <a:avLst/>
          </a:prstGeom>
        </p:spPr>
      </p:pic>
      <p:pic>
        <p:nvPicPr>
          <p:cNvPr id="281" name="Picture 2" descr="nanobiology_logo_black_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61646"/>
            <a:ext cx="1093534" cy="10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Picture 281" descr="Logo, company name&#10;&#10;Description automatically generated">
            <a:extLst>
              <a:ext uri="{FF2B5EF4-FFF2-40B4-BE49-F238E27FC236}">
                <a16:creationId xmlns:a16="http://schemas.microsoft.com/office/drawing/2014/main" id="{DB72D8C2-162D-4C74-811A-13BC609BD8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" y="5996382"/>
            <a:ext cx="2113828" cy="8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B837-59B0-EA45-A7EA-CA30FDD53B4B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5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2925-49E1-D343-8BF8-D7EF528039FA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4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A281-8B9A-A04D-86C0-67F75ED47CBD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9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1645E-83F5-C44F-9CDC-30B47D87DFB9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1806-7069-3A4A-85BC-0E52D4B18B56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3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8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DA40-DD13-1144-B7F8-7A4ECF5FA021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2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4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B94F-99F4-754E-AAB5-AE2C350CD0CA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5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3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F0713-F0B2-CF47-91AC-AB105DD4121E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5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ECCE-397A-6648-99FC-B64E864BC6C0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7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77EB-4949-C24F-A4BF-72A8C8752B08}" type="slidenum">
              <a:rPr lang="en-US">
                <a:solidFill>
                  <a:srgbClr val="0C207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Rectangle 5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40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chemeClr val="tx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C2074"/>
                </a:solidFill>
              </a:rPr>
              <a:t>16-10-2001</a:t>
            </a:r>
          </a:p>
        </p:txBody>
      </p:sp>
      <p:sp>
        <p:nvSpPr>
          <p:cNvPr id="1530" name="Rectangle 50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chemeClr val="tx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3CFA7-CFA1-8643-B4E8-AE33016581F0}" type="slidenum">
              <a:rPr lang="en-US">
                <a:solidFill>
                  <a:srgbClr val="0C20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C2074"/>
              </a:solidFill>
            </a:endParaRPr>
          </a:p>
        </p:txBody>
      </p:sp>
      <p:sp>
        <p:nvSpPr>
          <p:cNvPr id="1531" name="Rectangle 507"/>
          <p:cNvSpPr>
            <a:spLocks noChangeArrowheads="1"/>
          </p:cNvSpPr>
          <p:nvPr/>
        </p:nvSpPr>
        <p:spPr bwMode="auto">
          <a:xfrm>
            <a:off x="304800" y="6400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C2074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304800"/>
            <a:ext cx="7215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grpSp>
        <p:nvGrpSpPr>
          <p:cNvPr id="281" name="Group 280"/>
          <p:cNvGrpSpPr/>
          <p:nvPr userDrawn="1"/>
        </p:nvGrpSpPr>
        <p:grpSpPr>
          <a:xfrm>
            <a:off x="-36512" y="5861646"/>
            <a:ext cx="9401750" cy="1093534"/>
            <a:chOff x="-36512" y="5861646"/>
            <a:chExt cx="9401750" cy="1093534"/>
          </a:xfrm>
        </p:grpSpPr>
        <p:sp>
          <p:nvSpPr>
            <p:cNvPr id="282" name="Rectangle 281"/>
            <p:cNvSpPr/>
            <p:nvPr userDrawn="1"/>
          </p:nvSpPr>
          <p:spPr>
            <a:xfrm>
              <a:off x="-36512" y="5877272"/>
              <a:ext cx="9180512" cy="980728"/>
            </a:xfrm>
            <a:prstGeom prst="rect">
              <a:avLst/>
            </a:prstGeom>
            <a:gradFill>
              <a:gsLst>
                <a:gs pos="48500">
                  <a:schemeClr val="tx2">
                    <a:lumMod val="40000"/>
                    <a:lumOff val="60000"/>
                  </a:schemeClr>
                </a:gs>
                <a:gs pos="31000">
                  <a:srgbClr val="136B68"/>
                </a:gs>
                <a:gs pos="66000">
                  <a:srgbClr val="08A7FF"/>
                </a:gs>
              </a:gsLst>
              <a:lin ang="108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E83CFCE8-A58C-9A49-9B21-E7D1B74557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35722" r="9461" b="11142"/>
            <a:stretch/>
          </p:blipFill>
          <p:spPr>
            <a:xfrm>
              <a:off x="6948264" y="5907822"/>
              <a:ext cx="2416974" cy="1001182"/>
            </a:xfrm>
            <a:prstGeom prst="rect">
              <a:avLst/>
            </a:prstGeom>
          </p:spPr>
        </p:pic>
        <p:pic>
          <p:nvPicPr>
            <p:cNvPr id="284" name="Picture 2" descr="nanobiology_logo_black_L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5861646"/>
              <a:ext cx="1093534" cy="109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4" descr="Logo, company name&#10;&#10;Description automatically generated">
              <a:extLst>
                <a:ext uri="{FF2B5EF4-FFF2-40B4-BE49-F238E27FC236}">
                  <a16:creationId xmlns:a16="http://schemas.microsoft.com/office/drawing/2014/main" id="{DB72D8C2-162D-4C74-811A-13BC609BD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2" y="5996382"/>
              <a:ext cx="2113828" cy="824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8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82575" indent="-2825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65175" indent="-1905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39825" indent="-1841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519238" indent="-1841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9097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3669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8241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2813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7385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-bsc-nb@tudelft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rightspace.tudelft.nl/d2l/le/content/43189/viewContent/4611366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ightspace.tudelft.nl/d2l/le/content/43189/viewContent/4611366/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udelft.nl/en/student/education/centre-for-languages-and-academic-skills/education/writing-cent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egids.tudelft.nl/a101_displayCourse.do?course_id=593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vnbhooke.nl/index.php/bep-mep-project-databa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36512" y="0"/>
            <a:ext cx="9180512" cy="5861997"/>
          </a:xfrm>
          <a:prstGeom prst="rect">
            <a:avLst/>
          </a:prstGeom>
          <a:gradFill>
            <a:gsLst>
              <a:gs pos="48500">
                <a:schemeClr val="tx2">
                  <a:lumMod val="48000"/>
                  <a:lumOff val="52000"/>
                  <a:alpha val="34000"/>
                </a:schemeClr>
              </a:gs>
              <a:gs pos="4000">
                <a:srgbClr val="136B68"/>
              </a:gs>
              <a:gs pos="89000">
                <a:srgbClr val="08A7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782688"/>
          </a:xfrm>
        </p:spPr>
        <p:txBody>
          <a:bodyPr/>
          <a:lstStyle/>
          <a:p>
            <a:r>
              <a:rPr lang="en-GB" sz="5000" b="0" dirty="0"/>
              <a:t>BEP/MEP event</a:t>
            </a:r>
            <a:br>
              <a:rPr lang="en-GB" sz="5000" b="0" dirty="0"/>
            </a:br>
            <a:r>
              <a:rPr lang="en-GB" sz="3000" b="0" dirty="0"/>
              <a:t>November 25, 2025</a:t>
            </a:r>
            <a:br>
              <a:rPr lang="en-GB" sz="4000" dirty="0"/>
            </a:br>
            <a:r>
              <a:rPr lang="en-GB" sz="4000" dirty="0"/>
              <a:t>Information about the BEP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6512" y="5861646"/>
            <a:ext cx="9401750" cy="1093534"/>
            <a:chOff x="-36512" y="5861646"/>
            <a:chExt cx="9401750" cy="10935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2" y="5877272"/>
              <a:ext cx="9180512" cy="980728"/>
            </a:xfrm>
            <a:prstGeom prst="rect">
              <a:avLst/>
            </a:prstGeom>
            <a:gradFill>
              <a:gsLst>
                <a:gs pos="48500">
                  <a:schemeClr val="tx2">
                    <a:lumMod val="40000"/>
                    <a:lumOff val="60000"/>
                  </a:schemeClr>
                </a:gs>
                <a:gs pos="31000">
                  <a:srgbClr val="136B68"/>
                </a:gs>
                <a:gs pos="66000">
                  <a:srgbClr val="08A7FF"/>
                </a:gs>
              </a:gsLst>
              <a:lin ang="108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3CFCE8-A58C-9A49-9B21-E7D1B74557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35722" r="9461" b="11142"/>
            <a:stretch/>
          </p:blipFill>
          <p:spPr>
            <a:xfrm>
              <a:off x="6948264" y="5907822"/>
              <a:ext cx="2416974" cy="1001182"/>
            </a:xfrm>
            <a:prstGeom prst="rect">
              <a:avLst/>
            </a:prstGeom>
          </p:spPr>
        </p:pic>
        <p:pic>
          <p:nvPicPr>
            <p:cNvPr id="8" name="Picture 2" descr="nanobiology_logo_black_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5861646"/>
              <a:ext cx="1093534" cy="109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DB72D8C2-162D-4C74-811A-13BC609BD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2" y="5996382"/>
              <a:ext cx="2113828" cy="824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31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0000"/>
          </a:xfrm>
        </p:spPr>
        <p:txBody>
          <a:bodyPr/>
          <a:lstStyle/>
          <a:p>
            <a:r>
              <a:rPr lang="en-GB" sz="3000" b="0" dirty="0"/>
              <a:t>Necessary Forms for a BEP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Fill out the BEP application form. (Thesis Brightspace page)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Send the form to </a:t>
            </a:r>
            <a:r>
              <a:rPr lang="en-GB" b="0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info-bsc-nb@tudelft.nl</a:t>
            </a:r>
            <a:r>
              <a:rPr lang="en-GB" b="0" kern="0" dirty="0"/>
              <a:t> for final signature </a:t>
            </a:r>
            <a:r>
              <a:rPr lang="en-GB" b="0" u="sng" kern="0" dirty="0"/>
              <a:t>before</a:t>
            </a:r>
            <a:r>
              <a:rPr lang="en-GB" b="0" kern="0" dirty="0"/>
              <a:t> starting your project.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BEP at Erasmus MC requires special forms for access. Instructions on NB BSc Brightspace—must be submitted at least 30 days prior to start!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7279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Make a Plan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4150446" cy="301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Read </a:t>
            </a:r>
            <a:r>
              <a:rPr lang="en-GB" b="0" kern="0" dirty="0">
                <a:hlinkClick r:id="rId3"/>
              </a:rPr>
              <a:t>Research Project Planning </a:t>
            </a:r>
            <a:endParaRPr lang="en-GB" b="0" kern="0" dirty="0"/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Make a plan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Agree on it with your supervisor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900" b="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B964F-21EB-E3C6-0E59-CAA9227F5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787" y="2132856"/>
            <a:ext cx="5375213" cy="36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8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3995936" cy="1440000"/>
          </a:xfrm>
        </p:spPr>
        <p:txBody>
          <a:bodyPr/>
          <a:lstStyle/>
          <a:p>
            <a:r>
              <a:rPr lang="en-GB" sz="3000" b="0" dirty="0"/>
              <a:t>Work on it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37305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Typically, 3 months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Part time or full time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Change plan as needed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Ask us if you have questions or problems</a:t>
            </a:r>
          </a:p>
        </p:txBody>
      </p:sp>
      <p:pic>
        <p:nvPicPr>
          <p:cNvPr id="4" name="Picture 3" descr="A white and yellow flower with leaves&#10;&#10;Description automatically generated">
            <a:extLst>
              <a:ext uri="{FF2B5EF4-FFF2-40B4-BE49-F238E27FC236}">
                <a16:creationId xmlns:a16="http://schemas.microsoft.com/office/drawing/2014/main" id="{A653DC26-033E-F060-D274-605B0A5AD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r="1001" b="17451"/>
          <a:stretch/>
        </p:blipFill>
        <p:spPr>
          <a:xfrm>
            <a:off x="3910500" y="108012"/>
            <a:ext cx="51435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Write it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Start writing early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Writing a Thesis in English course in Q4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Write as you go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Research Projects Handbook—section on Writing Reports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Don’t forget to make time for editing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3634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1"/>
            <a:ext cx="9180512" cy="5921895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0000"/>
          </a:xfrm>
        </p:spPr>
        <p:txBody>
          <a:bodyPr/>
          <a:lstStyle/>
          <a:p>
            <a:r>
              <a:rPr lang="en-GB" sz="3000" b="0" dirty="0"/>
              <a:t>Thesis Defence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Your 2</a:t>
            </a:r>
            <a:r>
              <a:rPr lang="en-GB" b="0" kern="0" baseline="30000" dirty="0"/>
              <a:t>nd</a:t>
            </a:r>
            <a:r>
              <a:rPr lang="en-GB" b="0" kern="0" dirty="0"/>
              <a:t> Examiner 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latin typeface="+mj-lt"/>
              </a:rPr>
              <a:t>Both must be on </a:t>
            </a:r>
            <a:r>
              <a:rPr lang="en-GB" b="0" kern="0" dirty="0" err="1">
                <a:latin typeface="+mj-lt"/>
              </a:rPr>
              <a:t>Greenlist</a:t>
            </a:r>
            <a:r>
              <a:rPr lang="en-GB" b="0" kern="0" dirty="0">
                <a:latin typeface="+mj-lt"/>
              </a:rPr>
              <a:t>, one a teacher in Nanobiology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Presentation—20-30 min open to public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Defence—30-45 min closed session oral exam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Grading Scheme is available on Thesis Brightspace</a:t>
            </a:r>
          </a:p>
        </p:txBody>
      </p:sp>
    </p:spTree>
    <p:extLst>
      <p:ext uri="{BB962C8B-B14F-4D97-AF65-F5344CB8AC3E}">
        <p14:creationId xmlns:p14="http://schemas.microsoft.com/office/powerpoint/2010/main" val="340123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To keep in mind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Every BEP student experiences challenges and ups &amp; downs. That’s OK! Things will </a:t>
            </a:r>
            <a:r>
              <a:rPr lang="en-GB" b="0" u="sng" kern="0" dirty="0"/>
              <a:t>not</a:t>
            </a:r>
            <a:r>
              <a:rPr lang="en-GB" b="0" kern="0" dirty="0"/>
              <a:t> go as planned.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The goal is to learn the process of doing a research project, world changing results are not necessary.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This is your project—your timeline, your structure.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Ask for help: supervisor, academic counsellor.</a:t>
            </a:r>
          </a:p>
          <a:p>
            <a:pPr algn="l">
              <a:spcAft>
                <a:spcPts val="1000"/>
              </a:spcAft>
            </a:pPr>
            <a:endParaRPr lang="en-GB" sz="1900" b="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900" b="0" kern="0" dirty="0"/>
          </a:p>
        </p:txBody>
      </p:sp>
    </p:spTree>
    <p:extLst>
      <p:ext uri="{BB962C8B-B14F-4D97-AF65-F5344CB8AC3E}">
        <p14:creationId xmlns:p14="http://schemas.microsoft.com/office/powerpoint/2010/main" val="369745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0000"/>
          </a:xfrm>
        </p:spPr>
        <p:txBody>
          <a:bodyPr/>
          <a:lstStyle/>
          <a:p>
            <a:r>
              <a:rPr lang="en-GB" sz="3000" b="0" dirty="0"/>
              <a:t>Resources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0" kern="0" dirty="0"/>
              <a:t>Thesis Brightspace Page—references and guidelines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0" kern="0" dirty="0">
                <a:hlinkClick r:id="rId3"/>
              </a:rPr>
              <a:t>Research Projects Handbook </a:t>
            </a:r>
            <a:endParaRPr lang="en-GB" sz="2500" b="0" kern="0" dirty="0"/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hlinkClick r:id="rId4"/>
              </a:rPr>
              <a:t>TU Delft Writing Centre</a:t>
            </a:r>
            <a:endParaRPr lang="en-US" b="0" dirty="0"/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0" kern="0" dirty="0"/>
              <a:t>Supervisor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0" kern="0" dirty="0"/>
              <a:t>Academic counsellor </a:t>
            </a:r>
            <a:endParaRPr lang="en-GB" sz="2500" kern="0" dirty="0"/>
          </a:p>
        </p:txBody>
      </p:sp>
    </p:spTree>
    <p:extLst>
      <p:ext uri="{BB962C8B-B14F-4D97-AF65-F5344CB8AC3E}">
        <p14:creationId xmlns:p14="http://schemas.microsoft.com/office/powerpoint/2010/main" val="2223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What is a Bachelor’s End Project (BEP)?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39999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Individual research project (20 ECTS) in research group at TU Delft or Erasmus MC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Theoretical or experimental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Elements: literature study, research work, thesis, presentation and defence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Participating in research group: lab meetings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See also the </a:t>
            </a:r>
            <a:r>
              <a:rPr lang="en-GB" b="0" kern="0" dirty="0">
                <a:hlinkClick r:id="rId3"/>
              </a:rPr>
              <a:t>study guide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60304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0000"/>
          </a:xfrm>
        </p:spPr>
        <p:txBody>
          <a:bodyPr/>
          <a:lstStyle/>
          <a:p>
            <a:r>
              <a:rPr lang="en-GB" sz="3000" b="0" dirty="0"/>
              <a:t>Requirements for Starting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Completed entire 1</a:t>
            </a:r>
            <a:r>
              <a:rPr lang="en-GB" b="0" kern="0" baseline="30000" dirty="0"/>
              <a:t>st</a:t>
            </a:r>
            <a:r>
              <a:rPr lang="en-GB" b="0" kern="0" dirty="0"/>
              <a:t> year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60 ECTS from 2</a:t>
            </a:r>
            <a:r>
              <a:rPr lang="en-GB" b="0" kern="0" baseline="30000" dirty="0"/>
              <a:t>nd</a:t>
            </a:r>
            <a:r>
              <a:rPr lang="en-GB" b="0" kern="0" dirty="0"/>
              <a:t>/3</a:t>
            </a:r>
            <a:r>
              <a:rPr lang="en-GB" b="0" kern="0" baseline="30000" dirty="0"/>
              <a:t>rd</a:t>
            </a:r>
            <a:r>
              <a:rPr lang="en-GB" b="0" kern="0" dirty="0"/>
              <a:t> year (incl. minor)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Have a GreenList supervisor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0771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Steps of a BEP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Enrol in Brightspace Thesis Office Applies Sciences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Find a Supervisor and Project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Get it approved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Make a plan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Do the research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Write the thesis</a:t>
            </a:r>
          </a:p>
          <a:p>
            <a:pPr marL="457200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b="0" kern="0" dirty="0"/>
              <a:t>Defend it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1166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Enrol in Brightspace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2924943"/>
            <a:ext cx="8784000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BEP Application forms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Green List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Grading Scheme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0" kern="0" dirty="0"/>
              <a:t>Research Projects in Nanobiology Handbook</a:t>
            </a:r>
            <a:endParaRPr lang="en-GB" sz="22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89" t="9903" r="2070" b="5918"/>
          <a:stretch/>
        </p:blipFill>
        <p:spPr>
          <a:xfrm>
            <a:off x="1115616" y="1311966"/>
            <a:ext cx="6840759" cy="15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" y="0"/>
            <a:ext cx="4522765" cy="1440000"/>
          </a:xfrm>
        </p:spPr>
        <p:txBody>
          <a:bodyPr/>
          <a:lstStyle/>
          <a:p>
            <a:r>
              <a:rPr lang="en-GB" sz="3000" b="0" dirty="0"/>
              <a:t>Finding a BEP—1 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4342764" cy="411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Start with a broad plan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research field 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type of BEP—lab, computational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timeline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desired environment</a:t>
            </a:r>
          </a:p>
        </p:txBody>
      </p:sp>
      <p:pic>
        <p:nvPicPr>
          <p:cNvPr id="4" name="Picture 3" descr="A group of wind turbines in the middle of the ocean&#10;&#10;Description automatically generated">
            <a:extLst>
              <a:ext uri="{FF2B5EF4-FFF2-40B4-BE49-F238E27FC236}">
                <a16:creationId xmlns:a16="http://schemas.microsoft.com/office/drawing/2014/main" id="{ACFE3D87-BA5F-2690-7351-A18885D02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340" b="-340"/>
          <a:stretch/>
        </p:blipFill>
        <p:spPr>
          <a:xfrm>
            <a:off x="4522765" y="324036"/>
            <a:ext cx="5220071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4463480" cy="1440000"/>
          </a:xfrm>
        </p:spPr>
        <p:txBody>
          <a:bodyPr/>
          <a:lstStyle/>
          <a:p>
            <a:r>
              <a:rPr lang="en-GB" sz="3000" b="0" dirty="0"/>
              <a:t>Find a Supervisor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Identify options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GreenList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Teachers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Seminars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hlinkClick r:id="rId3"/>
              </a:rPr>
              <a:t>Hooke database</a:t>
            </a:r>
            <a:endParaRPr lang="en-GB" b="0" kern="0" dirty="0"/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Fellow students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Websites</a:t>
            </a:r>
          </a:p>
        </p:txBody>
      </p:sp>
      <p:pic>
        <p:nvPicPr>
          <p:cNvPr id="4" name="Picture 3" descr="A goat looking through a fence&#10;&#10;Description automatically generated">
            <a:extLst>
              <a:ext uri="{FF2B5EF4-FFF2-40B4-BE49-F238E27FC236}">
                <a16:creationId xmlns:a16="http://schemas.microsoft.com/office/drawing/2014/main" id="{15106AA9-BF75-0749-DDA5-19F74ABE1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6301" b="16401"/>
          <a:stretch/>
        </p:blipFill>
        <p:spPr>
          <a:xfrm>
            <a:off x="4463480" y="72008"/>
            <a:ext cx="468052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Meet with Potential Supervisors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Talk to more than one: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latin typeface="+mj-lt"/>
              </a:rPr>
              <a:t>Bring your study plan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latin typeface="+mj-lt"/>
              </a:rPr>
              <a:t>Ask a lot of questions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>
                <a:latin typeface="+mj-lt"/>
              </a:rPr>
              <a:t>Indicate clearly your needs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Consider your options, focus not only on content BEP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Pick a supervisor who you can talk to </a:t>
            </a:r>
            <a:endParaRPr lang="en-GB" kern="0" dirty="0"/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b="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32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5877272"/>
          </a:xfrm>
          <a:prstGeom prst="rect">
            <a:avLst/>
          </a:prstGeom>
          <a:gradFill>
            <a:gsLst>
              <a:gs pos="48500">
                <a:schemeClr val="tx2">
                  <a:lumMod val="40000"/>
                  <a:lumOff val="60000"/>
                </a:schemeClr>
              </a:gs>
              <a:gs pos="0">
                <a:srgbClr val="136B68">
                  <a:alpha val="57000"/>
                </a:srgbClr>
              </a:gs>
              <a:gs pos="99000">
                <a:srgbClr val="08A7FF">
                  <a:alpha val="57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1201738" y="220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r>
              <a:rPr lang="en-GB" sz="3000" b="0" dirty="0"/>
              <a:t>Supervisor</a:t>
            </a:r>
            <a:endParaRPr lang="en-GB" sz="3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0000" y="1440000"/>
            <a:ext cx="8784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Must be supervisor on the GreenList: this person is officially responsible for your BEP and the assessment.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kern="0" dirty="0"/>
              <a:t>Most projects have a PhD or Post-doc who serves as a daily supervisor. 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b="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8F786-6092-31A2-7F81-50E91CF86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4" y="3501008"/>
            <a:ext cx="8535591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64714"/>
      </p:ext>
    </p:extLst>
  </p:cSld>
  <p:clrMapOvr>
    <a:masterClrMapping/>
  </p:clrMapOvr>
</p:sld>
</file>

<file path=ppt/theme/theme1.xml><?xml version="1.0" encoding="utf-8"?>
<a:theme xmlns:a="http://schemas.openxmlformats.org/drawingml/2006/main" name="120903 NB Welcome day">
  <a:themeElements>
    <a:clrScheme name="">
      <a:dk1>
        <a:srgbClr val="0C2074"/>
      </a:dk1>
      <a:lt1>
        <a:srgbClr val="FFFFFF"/>
      </a:lt1>
      <a:dk2>
        <a:srgbClr val="7DCFE2"/>
      </a:dk2>
      <a:lt2>
        <a:srgbClr val="000000"/>
      </a:lt2>
      <a:accent1>
        <a:srgbClr val="4B78B5"/>
      </a:accent1>
      <a:accent2>
        <a:srgbClr val="E0DC24"/>
      </a:accent2>
      <a:accent3>
        <a:srgbClr val="FFFFFF"/>
      </a:accent3>
      <a:accent4>
        <a:srgbClr val="091A62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>
            <a:ln>
              <a:noFill/>
            </a:ln>
            <a:solidFill>
              <a:srgbClr val="0D1F7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>
            <a:ln>
              <a:noFill/>
            </a:ln>
            <a:solidFill>
              <a:srgbClr val="0D1F7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4139aa-7f13-4298-a5f9-70854c111902" xsi:nil="true"/>
    <lcf76f155ced4ddcb4097134ff3c332f xmlns="5e5991ee-e103-4951-ace2-0ba8e3db938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40D3299DC7B408A27B310E6D1D93E" ma:contentTypeVersion="15" ma:contentTypeDescription="Een nieuw document maken." ma:contentTypeScope="" ma:versionID="030cae6e9aaf4d7f309f768f423554a2">
  <xsd:schema xmlns:xsd="http://www.w3.org/2001/XMLSchema" xmlns:xs="http://www.w3.org/2001/XMLSchema" xmlns:p="http://schemas.microsoft.com/office/2006/metadata/properties" xmlns:ns2="5e5991ee-e103-4951-ace2-0ba8e3db938a" xmlns:ns3="474139aa-7f13-4298-a5f9-70854c111902" targetNamespace="http://schemas.microsoft.com/office/2006/metadata/properties" ma:root="true" ma:fieldsID="335f97b1d391a6b0aa318012ef4be354" ns2:_="" ns3:_="">
    <xsd:import namespace="5e5991ee-e103-4951-ace2-0ba8e3db938a"/>
    <xsd:import namespace="474139aa-7f13-4298-a5f9-70854c1119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991ee-e103-4951-ace2-0ba8e3db9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0d2f2e1c-c095-4710-afda-8e7acdb03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39aa-7f13-4298-a5f9-70854c1119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7649e1-7e6c-4e61-93e6-01ae12f52d2e}" ma:internalName="TaxCatchAll" ma:showField="CatchAllData" ma:web="474139aa-7f13-4298-a5f9-70854c1119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F145F-4C86-44AF-A3AC-6233869AE2AE}">
  <ds:schemaRefs>
    <ds:schemaRef ds:uri="5e5991ee-e103-4951-ace2-0ba8e3db938a"/>
    <ds:schemaRef ds:uri="http://purl.org/dc/dcmitype/"/>
    <ds:schemaRef ds:uri="http://schemas.microsoft.com/office/2006/metadata/properties"/>
    <ds:schemaRef ds:uri="474139aa-7f13-4298-a5f9-70854c111902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E37FD7B-378F-47BB-BD1A-0BF2F47F9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CF4B10-CE4D-4740-89F9-E04E88A7D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991ee-e103-4951-ace2-0ba8e3db938a"/>
    <ds:schemaRef ds:uri="474139aa-7f13-4298-a5f9-70854c111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2844</TotalTime>
  <Words>513</Words>
  <Application>Microsoft Office PowerPoint</Application>
  <PresentationFormat>On-screen Show (4:3)</PresentationFormat>
  <Paragraphs>100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120903 NB Welcome day</vt:lpstr>
      <vt:lpstr>BEP/MEP event November 25, 2025 Information about the BEP</vt:lpstr>
      <vt:lpstr>What is a Bachelor’s End Project (BEP)?</vt:lpstr>
      <vt:lpstr>Requirements for Starting</vt:lpstr>
      <vt:lpstr>Steps of a BEP</vt:lpstr>
      <vt:lpstr>Enrol in Brightspace</vt:lpstr>
      <vt:lpstr>Finding a BEP—1 </vt:lpstr>
      <vt:lpstr>Find a Supervisor</vt:lpstr>
      <vt:lpstr>Meet with Potential Supervisors</vt:lpstr>
      <vt:lpstr>Supervisor</vt:lpstr>
      <vt:lpstr>Necessary Forms for a BEP</vt:lpstr>
      <vt:lpstr>Make a Plan</vt:lpstr>
      <vt:lpstr>Work on it</vt:lpstr>
      <vt:lpstr>Write it</vt:lpstr>
      <vt:lpstr>Thesis Defence</vt:lpstr>
      <vt:lpstr>To keep in mind</vt:lpstr>
      <vt:lpstr>Resources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Fleur Kruijsdijk - TNW</dc:creator>
  <cp:lastModifiedBy>Johanna Colgrove</cp:lastModifiedBy>
  <cp:revision>249</cp:revision>
  <cp:lastPrinted>2019-09-17T08:08:39Z</cp:lastPrinted>
  <dcterms:created xsi:type="dcterms:W3CDTF">2012-09-02T13:54:00Z</dcterms:created>
  <dcterms:modified xsi:type="dcterms:W3CDTF">2025-11-21T15:16:28Z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0x0101004B140D3299DC7B408A27B310E6D1D93E</vt:lpwstr>
  </property>
  <property fmtid="{D5CDD505-2E9C-101B-9397-08002B2CF9AE}" pid="3" name="MediaServiceImageTags">
    <vt:lpwstr/>
  </property>
</Properties>
</file>