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24"/>
  </p:notesMasterIdLst>
  <p:handoutMasterIdLst>
    <p:handoutMasterId r:id="rId25"/>
  </p:handoutMasterIdLst>
  <p:sldIdLst>
    <p:sldId id="267" r:id="rId5"/>
    <p:sldId id="268" r:id="rId6"/>
    <p:sldId id="276" r:id="rId7"/>
    <p:sldId id="281" r:id="rId8"/>
    <p:sldId id="270" r:id="rId9"/>
    <p:sldId id="285" r:id="rId10"/>
    <p:sldId id="286" r:id="rId11"/>
    <p:sldId id="273" r:id="rId12"/>
    <p:sldId id="271" r:id="rId13"/>
    <p:sldId id="282" r:id="rId14"/>
    <p:sldId id="287" r:id="rId15"/>
    <p:sldId id="278" r:id="rId16"/>
    <p:sldId id="279" r:id="rId17"/>
    <p:sldId id="274" r:id="rId18"/>
    <p:sldId id="275" r:id="rId19"/>
    <p:sldId id="280" r:id="rId20"/>
    <p:sldId id="288" r:id="rId21"/>
    <p:sldId id="283" r:id="rId22"/>
    <p:sldId id="284" r:id="rId2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Colgrove - TNW" initials="JC-T" lastIdx="4" clrIdx="0">
    <p:extLst>
      <p:ext uri="{19B8F6BF-5375-455C-9EA6-DF929625EA0E}">
        <p15:presenceInfo xmlns:p15="http://schemas.microsoft.com/office/powerpoint/2012/main" userId="S-1-5-21-2082945442-480271342-340043625-426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69943" autoAdjust="0"/>
  </p:normalViewPr>
  <p:slideViewPr>
    <p:cSldViewPr>
      <p:cViewPr varScale="1">
        <p:scale>
          <a:sx n="76" d="100"/>
          <a:sy n="76" d="100"/>
        </p:scale>
        <p:origin x="259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Colgrove" userId="e6c565b5-9aff-4f89-ba73-bcc69c463e8c" providerId="ADAL" clId="{B8AB617E-C116-4C01-B52F-38A48203FF6C}"/>
    <pc:docChg chg="modSld">
      <pc:chgData name="Johanna Colgrove" userId="e6c565b5-9aff-4f89-ba73-bcc69c463e8c" providerId="ADAL" clId="{B8AB617E-C116-4C01-B52F-38A48203FF6C}" dt="2023-11-28T09:20:18.332" v="44" actId="20577"/>
      <pc:docMkLst>
        <pc:docMk/>
      </pc:docMkLst>
      <pc:sldChg chg="modSp mod">
        <pc:chgData name="Johanna Colgrove" userId="e6c565b5-9aff-4f89-ba73-bcc69c463e8c" providerId="ADAL" clId="{B8AB617E-C116-4C01-B52F-38A48203FF6C}" dt="2023-11-28T09:18:56.789" v="41" actId="20577"/>
        <pc:sldMkLst>
          <pc:docMk/>
          <pc:sldMk cId="1685864714" sldId="273"/>
        </pc:sldMkLst>
        <pc:spChg chg="mod">
          <ac:chgData name="Johanna Colgrove" userId="e6c565b5-9aff-4f89-ba73-bcc69c463e8c" providerId="ADAL" clId="{B8AB617E-C116-4C01-B52F-38A48203FF6C}" dt="2023-11-28T09:18:56.789" v="41" actId="20577"/>
          <ac:spMkLst>
            <pc:docMk/>
            <pc:sldMk cId="1685864714" sldId="273"/>
            <ac:spMk id="5" creationId="{00000000-0000-0000-0000-000000000000}"/>
          </ac:spMkLst>
        </pc:spChg>
      </pc:sldChg>
      <pc:sldChg chg="modSp mod">
        <pc:chgData name="Johanna Colgrove" userId="e6c565b5-9aff-4f89-ba73-bcc69c463e8c" providerId="ADAL" clId="{B8AB617E-C116-4C01-B52F-38A48203FF6C}" dt="2023-11-28T09:17:02.928" v="0" actId="12"/>
        <pc:sldMkLst>
          <pc:docMk/>
          <pc:sldMk cId="1511665436" sldId="276"/>
        </pc:sldMkLst>
        <pc:spChg chg="mod">
          <ac:chgData name="Johanna Colgrove" userId="e6c565b5-9aff-4f89-ba73-bcc69c463e8c" providerId="ADAL" clId="{B8AB617E-C116-4C01-B52F-38A48203FF6C}" dt="2023-11-28T09:17:02.928" v="0" actId="12"/>
          <ac:spMkLst>
            <pc:docMk/>
            <pc:sldMk cId="1511665436" sldId="276"/>
            <ac:spMk id="5" creationId="{00000000-0000-0000-0000-000000000000}"/>
          </ac:spMkLst>
        </pc:spChg>
      </pc:sldChg>
      <pc:sldChg chg="modSp mod">
        <pc:chgData name="Johanna Colgrove" userId="e6c565b5-9aff-4f89-ba73-bcc69c463e8c" providerId="ADAL" clId="{B8AB617E-C116-4C01-B52F-38A48203FF6C}" dt="2023-11-28T09:20:18.332" v="44" actId="20577"/>
        <pc:sldMkLst>
          <pc:docMk/>
          <pc:sldMk cId="842377276" sldId="278"/>
        </pc:sldMkLst>
        <pc:spChg chg="mod">
          <ac:chgData name="Johanna Colgrove" userId="e6c565b5-9aff-4f89-ba73-bcc69c463e8c" providerId="ADAL" clId="{B8AB617E-C116-4C01-B52F-38A48203FF6C}" dt="2023-11-28T09:20:18.332" v="44" actId="20577"/>
          <ac:spMkLst>
            <pc:docMk/>
            <pc:sldMk cId="842377276" sldId="278"/>
            <ac:spMk id="5" creationId="{00000000-0000-0000-0000-000000000000}"/>
          </ac:spMkLst>
        </pc:spChg>
      </pc:sldChg>
      <pc:sldChg chg="modSp mod">
        <pc:chgData name="Johanna Colgrove" userId="e6c565b5-9aff-4f89-ba73-bcc69c463e8c" providerId="ADAL" clId="{B8AB617E-C116-4C01-B52F-38A48203FF6C}" dt="2023-11-28T09:17:35.869" v="1" actId="20577"/>
        <pc:sldMkLst>
          <pc:docMk/>
          <pc:sldMk cId="218653618" sldId="285"/>
        </pc:sldMkLst>
        <pc:spChg chg="mod">
          <ac:chgData name="Johanna Colgrove" userId="e6c565b5-9aff-4f89-ba73-bcc69c463e8c" providerId="ADAL" clId="{B8AB617E-C116-4C01-B52F-38A48203FF6C}" dt="2023-11-28T09:17:35.869" v="1" actId="20577"/>
          <ac:spMkLst>
            <pc:docMk/>
            <pc:sldMk cId="218653618" sldId="285"/>
            <ac:spMk id="5" creationId="{00000000-0000-0000-0000-000000000000}"/>
          </ac:spMkLst>
        </pc:spChg>
      </pc:sldChg>
      <pc:sldChg chg="modNotesTx">
        <pc:chgData name="Johanna Colgrove" userId="e6c565b5-9aff-4f89-ba73-bcc69c463e8c" providerId="ADAL" clId="{B8AB617E-C116-4C01-B52F-38A48203FF6C}" dt="2023-11-28T09:18:19.258" v="10" actId="20577"/>
        <pc:sldMkLst>
          <pc:docMk/>
          <pc:sldMk cId="2633160638" sldId="286"/>
        </pc:sldMkLst>
      </pc:sldChg>
    </pc:docChg>
  </pc:docChgLst>
  <pc:docChgLst>
    <pc:chgData name="Johanna Colgrove" userId="e6c565b5-9aff-4f89-ba73-bcc69c463e8c" providerId="ADAL" clId="{39B01939-FB61-4D6E-8609-D2068660E0A4}"/>
    <pc:docChg chg="undo custSel modSld">
      <pc:chgData name="Johanna Colgrove" userId="e6c565b5-9aff-4f89-ba73-bcc69c463e8c" providerId="ADAL" clId="{39B01939-FB61-4D6E-8609-D2068660E0A4}" dt="2023-10-24T11:35:37.352" v="478" actId="207"/>
      <pc:docMkLst>
        <pc:docMk/>
      </pc:docMkLst>
      <pc:sldChg chg="addSp modSp mod modNotesTx">
        <pc:chgData name="Johanna Colgrove" userId="e6c565b5-9aff-4f89-ba73-bcc69c463e8c" providerId="ADAL" clId="{39B01939-FB61-4D6E-8609-D2068660E0A4}" dt="2023-10-24T11:25:16.523" v="305" actId="20577"/>
        <pc:sldMkLst>
          <pc:docMk/>
          <pc:sldMk cId="1603041914" sldId="268"/>
        </pc:sldMkLst>
        <pc:spChg chg="mod">
          <ac:chgData name="Johanna Colgrove" userId="e6c565b5-9aff-4f89-ba73-bcc69c463e8c" providerId="ADAL" clId="{39B01939-FB61-4D6E-8609-D2068660E0A4}" dt="2023-10-24T11:10:36.052" v="0" actId="21"/>
          <ac:spMkLst>
            <pc:docMk/>
            <pc:sldMk cId="1603041914" sldId="268"/>
            <ac:spMk id="5" creationId="{00000000-0000-0000-0000-000000000000}"/>
          </ac:spMkLst>
        </pc:spChg>
        <pc:spChg chg="add mod">
          <ac:chgData name="Johanna Colgrove" userId="e6c565b5-9aff-4f89-ba73-bcc69c463e8c" providerId="ADAL" clId="{39B01939-FB61-4D6E-8609-D2068660E0A4}" dt="2023-10-24T11:17:50.339" v="121" actId="207"/>
          <ac:spMkLst>
            <pc:docMk/>
            <pc:sldMk cId="1603041914" sldId="268"/>
            <ac:spMk id="7" creationId="{7AED4244-93F2-32DF-913A-367FF1CB3D07}"/>
          </ac:spMkLst>
        </pc:spChg>
        <pc:picChg chg="add mod">
          <ac:chgData name="Johanna Colgrove" userId="e6c565b5-9aff-4f89-ba73-bcc69c463e8c" providerId="ADAL" clId="{39B01939-FB61-4D6E-8609-D2068660E0A4}" dt="2023-10-24T11:11:29.719" v="4" actId="1076"/>
          <ac:picMkLst>
            <pc:docMk/>
            <pc:sldMk cId="1603041914" sldId="268"/>
            <ac:picMk id="4" creationId="{2BC1A711-5ADB-BE57-FA1F-282D077B2F77}"/>
          </ac:picMkLst>
        </pc:picChg>
      </pc:sldChg>
      <pc:sldChg chg="addSp delSp modSp mod modAnim modNotesTx">
        <pc:chgData name="Johanna Colgrove" userId="e6c565b5-9aff-4f89-ba73-bcc69c463e8c" providerId="ADAL" clId="{39B01939-FB61-4D6E-8609-D2068660E0A4}" dt="2023-10-24T11:20:09.700" v="278"/>
        <pc:sldMkLst>
          <pc:docMk/>
          <pc:sldMk cId="285066250" sldId="270"/>
        </pc:sldMkLst>
        <pc:spChg chg="mod">
          <ac:chgData name="Johanna Colgrove" userId="e6c565b5-9aff-4f89-ba73-bcc69c463e8c" providerId="ADAL" clId="{39B01939-FB61-4D6E-8609-D2068660E0A4}" dt="2023-10-24T11:15:47.705" v="116" actId="20577"/>
          <ac:spMkLst>
            <pc:docMk/>
            <pc:sldMk cId="285066250" sldId="270"/>
            <ac:spMk id="3" creationId="{00000000-0000-0000-0000-000000000000}"/>
          </ac:spMkLst>
        </pc:spChg>
        <pc:spChg chg="mod">
          <ac:chgData name="Johanna Colgrove" userId="e6c565b5-9aff-4f89-ba73-bcc69c463e8c" providerId="ADAL" clId="{39B01939-FB61-4D6E-8609-D2068660E0A4}" dt="2023-10-24T11:19:51.109" v="277" actId="20577"/>
          <ac:spMkLst>
            <pc:docMk/>
            <pc:sldMk cId="285066250" sldId="270"/>
            <ac:spMk id="5" creationId="{00000000-0000-0000-0000-000000000000}"/>
          </ac:spMkLst>
        </pc:spChg>
        <pc:spChg chg="add del mod">
          <ac:chgData name="Johanna Colgrove" userId="e6c565b5-9aff-4f89-ba73-bcc69c463e8c" providerId="ADAL" clId="{39B01939-FB61-4D6E-8609-D2068660E0A4}" dt="2023-10-24T11:17:42.725" v="120" actId="478"/>
          <ac:spMkLst>
            <pc:docMk/>
            <pc:sldMk cId="285066250" sldId="270"/>
            <ac:spMk id="7" creationId="{9DDC8C82-97D9-50CD-5E40-051B447B2D59}"/>
          </ac:spMkLst>
        </pc:spChg>
        <pc:picChg chg="add mod">
          <ac:chgData name="Johanna Colgrove" userId="e6c565b5-9aff-4f89-ba73-bcc69c463e8c" providerId="ADAL" clId="{39B01939-FB61-4D6E-8609-D2068660E0A4}" dt="2023-10-24T11:16:06.177" v="117" actId="14100"/>
          <ac:picMkLst>
            <pc:docMk/>
            <pc:sldMk cId="285066250" sldId="270"/>
            <ac:picMk id="4" creationId="{C59BA8D9-550A-35F6-0A75-4837381393D6}"/>
          </ac:picMkLst>
        </pc:picChg>
      </pc:sldChg>
      <pc:sldChg chg="addSp modSp mod">
        <pc:chgData name="Johanna Colgrove" userId="e6c565b5-9aff-4f89-ba73-bcc69c463e8c" providerId="ADAL" clId="{39B01939-FB61-4D6E-8609-D2068660E0A4}" dt="2023-10-24T11:28:14.551" v="438" actId="20577"/>
        <pc:sldMkLst>
          <pc:docMk/>
          <pc:sldMk cId="3401233091" sldId="274"/>
        </pc:sldMkLst>
        <pc:spChg chg="mod">
          <ac:chgData name="Johanna Colgrove" userId="e6c565b5-9aff-4f89-ba73-bcc69c463e8c" providerId="ADAL" clId="{39B01939-FB61-4D6E-8609-D2068660E0A4}" dt="2023-10-24T11:28:14.551" v="438" actId="20577"/>
          <ac:spMkLst>
            <pc:docMk/>
            <pc:sldMk cId="3401233091" sldId="274"/>
            <ac:spMk id="5" creationId="{00000000-0000-0000-0000-000000000000}"/>
          </ac:spMkLst>
        </pc:spChg>
        <pc:picChg chg="add mod">
          <ac:chgData name="Johanna Colgrove" userId="e6c565b5-9aff-4f89-ba73-bcc69c463e8c" providerId="ADAL" clId="{39B01939-FB61-4D6E-8609-D2068660E0A4}" dt="2023-10-24T11:27:52.253" v="433" actId="14100"/>
          <ac:picMkLst>
            <pc:docMk/>
            <pc:sldMk cId="3401233091" sldId="274"/>
            <ac:picMk id="4" creationId="{336E082B-215F-4A77-0A2A-58B9211A488D}"/>
          </ac:picMkLst>
        </pc:picChg>
      </pc:sldChg>
      <pc:sldChg chg="addSp modSp mod">
        <pc:chgData name="Johanna Colgrove" userId="e6c565b5-9aff-4f89-ba73-bcc69c463e8c" providerId="ADAL" clId="{39B01939-FB61-4D6E-8609-D2068660E0A4}" dt="2023-10-24T11:29:22.156" v="468" actId="20577"/>
        <pc:sldMkLst>
          <pc:docMk/>
          <pc:sldMk cId="3697458996" sldId="275"/>
        </pc:sldMkLst>
        <pc:spChg chg="mod">
          <ac:chgData name="Johanna Colgrove" userId="e6c565b5-9aff-4f89-ba73-bcc69c463e8c" providerId="ADAL" clId="{39B01939-FB61-4D6E-8609-D2068660E0A4}" dt="2023-10-24T11:29:22.156" v="468" actId="20577"/>
          <ac:spMkLst>
            <pc:docMk/>
            <pc:sldMk cId="3697458996" sldId="275"/>
            <ac:spMk id="3" creationId="{00000000-0000-0000-0000-000000000000}"/>
          </ac:spMkLst>
        </pc:spChg>
        <pc:spChg chg="mod">
          <ac:chgData name="Johanna Colgrove" userId="e6c565b5-9aff-4f89-ba73-bcc69c463e8c" providerId="ADAL" clId="{39B01939-FB61-4D6E-8609-D2068660E0A4}" dt="2023-10-24T11:29:05.397" v="446" actId="14100"/>
          <ac:spMkLst>
            <pc:docMk/>
            <pc:sldMk cId="3697458996" sldId="275"/>
            <ac:spMk id="5" creationId="{00000000-0000-0000-0000-000000000000}"/>
          </ac:spMkLst>
        </pc:spChg>
        <pc:picChg chg="add mod">
          <ac:chgData name="Johanna Colgrove" userId="e6c565b5-9aff-4f89-ba73-bcc69c463e8c" providerId="ADAL" clId="{39B01939-FB61-4D6E-8609-D2068660E0A4}" dt="2023-10-24T11:29:09.252" v="447" actId="1076"/>
          <ac:picMkLst>
            <pc:docMk/>
            <pc:sldMk cId="3697458996" sldId="275"/>
            <ac:picMk id="4" creationId="{E8C5041E-1169-8ABB-CCCF-EA3B7EE06419}"/>
          </ac:picMkLst>
        </pc:picChg>
      </pc:sldChg>
      <pc:sldChg chg="addSp modSp mod">
        <pc:chgData name="Johanna Colgrove" userId="e6c565b5-9aff-4f89-ba73-bcc69c463e8c" providerId="ADAL" clId="{39B01939-FB61-4D6E-8609-D2068660E0A4}" dt="2023-10-24T11:30:44.125" v="475" actId="1076"/>
        <pc:sldMkLst>
          <pc:docMk/>
          <pc:sldMk cId="842377276" sldId="278"/>
        </pc:sldMkLst>
        <pc:spChg chg="mod">
          <ac:chgData name="Johanna Colgrove" userId="e6c565b5-9aff-4f89-ba73-bcc69c463e8c" providerId="ADAL" clId="{39B01939-FB61-4D6E-8609-D2068660E0A4}" dt="2023-10-24T11:30:20.381" v="472" actId="14100"/>
          <ac:spMkLst>
            <pc:docMk/>
            <pc:sldMk cId="842377276" sldId="278"/>
            <ac:spMk id="5" creationId="{00000000-0000-0000-0000-000000000000}"/>
          </ac:spMkLst>
        </pc:spChg>
        <pc:picChg chg="add mod modCrop">
          <ac:chgData name="Johanna Colgrove" userId="e6c565b5-9aff-4f89-ba73-bcc69c463e8c" providerId="ADAL" clId="{39B01939-FB61-4D6E-8609-D2068660E0A4}" dt="2023-10-24T11:30:44.125" v="475" actId="1076"/>
          <ac:picMkLst>
            <pc:docMk/>
            <pc:sldMk cId="842377276" sldId="278"/>
            <ac:picMk id="4" creationId="{913616E6-563D-CD72-0671-4293A69A1C34}"/>
          </ac:picMkLst>
        </pc:picChg>
      </pc:sldChg>
      <pc:sldChg chg="addSp modSp mod modNotesTx">
        <pc:chgData name="Johanna Colgrove" userId="e6c565b5-9aff-4f89-ba73-bcc69c463e8c" providerId="ADAL" clId="{39B01939-FB61-4D6E-8609-D2068660E0A4}" dt="2023-10-24T11:35:37.352" v="478" actId="207"/>
        <pc:sldMkLst>
          <pc:docMk/>
          <pc:sldMk cId="1536343346" sldId="279"/>
        </pc:sldMkLst>
        <pc:spChg chg="mod">
          <ac:chgData name="Johanna Colgrove" userId="e6c565b5-9aff-4f89-ba73-bcc69c463e8c" providerId="ADAL" clId="{39B01939-FB61-4D6E-8609-D2068660E0A4}" dt="2023-10-24T11:35:37.352" v="478" actId="207"/>
          <ac:spMkLst>
            <pc:docMk/>
            <pc:sldMk cId="1536343346" sldId="279"/>
            <ac:spMk id="3" creationId="{00000000-0000-0000-0000-000000000000}"/>
          </ac:spMkLst>
        </pc:spChg>
        <pc:spChg chg="mod">
          <ac:chgData name="Johanna Colgrove" userId="e6c565b5-9aff-4f89-ba73-bcc69c463e8c" providerId="ADAL" clId="{39B01939-FB61-4D6E-8609-D2068660E0A4}" dt="2023-10-24T11:26:15.011" v="309" actId="14100"/>
          <ac:spMkLst>
            <pc:docMk/>
            <pc:sldMk cId="1536343346" sldId="279"/>
            <ac:spMk id="5" creationId="{00000000-0000-0000-0000-000000000000}"/>
          </ac:spMkLst>
        </pc:spChg>
        <pc:spChg chg="mod">
          <ac:chgData name="Johanna Colgrove" userId="e6c565b5-9aff-4f89-ba73-bcc69c463e8c" providerId="ADAL" clId="{39B01939-FB61-4D6E-8609-D2068660E0A4}" dt="2023-10-24T11:26:36.791" v="314" actId="1038"/>
          <ac:spMkLst>
            <pc:docMk/>
            <pc:sldMk cId="1536343346" sldId="279"/>
            <ac:spMk id="6" creationId="{00000000-0000-0000-0000-000000000000}"/>
          </ac:spMkLst>
        </pc:spChg>
        <pc:picChg chg="add mod">
          <ac:chgData name="Johanna Colgrove" userId="e6c565b5-9aff-4f89-ba73-bcc69c463e8c" providerId="ADAL" clId="{39B01939-FB61-4D6E-8609-D2068660E0A4}" dt="2023-10-24T11:26:44.854" v="320" actId="1036"/>
          <ac:picMkLst>
            <pc:docMk/>
            <pc:sldMk cId="1536343346" sldId="279"/>
            <ac:picMk id="4" creationId="{0EB15505-4A5A-0976-33A5-E5BABED23738}"/>
          </ac:picMkLst>
        </pc:picChg>
      </pc:sldChg>
      <pc:sldChg chg="addSp delSp modSp mod modAnim">
        <pc:chgData name="Johanna Colgrove" userId="e6c565b5-9aff-4f89-ba73-bcc69c463e8c" providerId="ADAL" clId="{39B01939-FB61-4D6E-8609-D2068660E0A4}" dt="2023-10-24T11:23:44.259" v="297" actId="1076"/>
        <pc:sldMkLst>
          <pc:docMk/>
          <pc:sldMk cId="2633160638" sldId="286"/>
        </pc:sldMkLst>
        <pc:spChg chg="add mod">
          <ac:chgData name="Johanna Colgrove" userId="e6c565b5-9aff-4f89-ba73-bcc69c463e8c" providerId="ADAL" clId="{39B01939-FB61-4D6E-8609-D2068660E0A4}" dt="2023-10-24T11:23:44.259" v="297" actId="1076"/>
          <ac:spMkLst>
            <pc:docMk/>
            <pc:sldMk cId="2633160638" sldId="286"/>
            <ac:spMk id="2" creationId="{51DE38C6-4D80-373D-559E-D8C23F58383B}"/>
          </ac:spMkLst>
        </pc:spChg>
        <pc:spChg chg="mod">
          <ac:chgData name="Johanna Colgrove" userId="e6c565b5-9aff-4f89-ba73-bcc69c463e8c" providerId="ADAL" clId="{39B01939-FB61-4D6E-8609-D2068660E0A4}" dt="2023-10-24T11:23:34.070" v="296" actId="20577"/>
          <ac:spMkLst>
            <pc:docMk/>
            <pc:sldMk cId="2633160638" sldId="286"/>
            <ac:spMk id="5" creationId="{00000000-0000-0000-0000-000000000000}"/>
          </ac:spMkLst>
        </pc:spChg>
        <pc:picChg chg="add del mod">
          <ac:chgData name="Johanna Colgrove" userId="e6c565b5-9aff-4f89-ba73-bcc69c463e8c" providerId="ADAL" clId="{39B01939-FB61-4D6E-8609-D2068660E0A4}" dt="2023-10-24T11:22:53.621" v="289" actId="21"/>
          <ac:picMkLst>
            <pc:docMk/>
            <pc:sldMk cId="2633160638" sldId="286"/>
            <ac:picMk id="7" creationId="{C694854D-3806-054E-F87D-A3920B9D1B68}"/>
          </ac:picMkLst>
        </pc:picChg>
        <pc:picChg chg="add mod">
          <ac:chgData name="Johanna Colgrove" userId="e6c565b5-9aff-4f89-ba73-bcc69c463e8c" providerId="ADAL" clId="{39B01939-FB61-4D6E-8609-D2068660E0A4}" dt="2023-10-24T11:23:16.251" v="292" actId="14100"/>
          <ac:picMkLst>
            <pc:docMk/>
            <pc:sldMk cId="2633160638" sldId="286"/>
            <ac:picMk id="8" creationId="{BD56DE10-885D-387B-8841-90279F9639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nl-NL"/>
          </a:p>
        </p:txBody>
      </p:sp>
      <p:sp>
        <p:nvSpPr>
          <p:cNvPr id="3" name="Date Placeholder 2"/>
          <p:cNvSpPr>
            <a:spLocks noGrp="1"/>
          </p:cNvSpPr>
          <p:nvPr>
            <p:ph type="dt" sz="quarter" idx="1"/>
          </p:nvPr>
        </p:nvSpPr>
        <p:spPr>
          <a:xfrm>
            <a:off x="3854940" y="0"/>
            <a:ext cx="2949099" cy="497205"/>
          </a:xfrm>
          <a:prstGeom prst="rect">
            <a:avLst/>
          </a:prstGeom>
        </p:spPr>
        <p:txBody>
          <a:bodyPr vert="horz" lIns="91568" tIns="45784" rIns="91568" bIns="45784" rtlCol="0"/>
          <a:lstStyle>
            <a:lvl1pPr algn="r">
              <a:defRPr sz="1200"/>
            </a:lvl1pPr>
          </a:lstStyle>
          <a:p>
            <a:fld id="{89845789-9027-48A9-A872-BF2AC6E9A71E}" type="datetimeFigureOut">
              <a:rPr lang="nl-NL" smtClean="0"/>
              <a:t>28-11-2023</a:t>
            </a:fld>
            <a:endParaRPr lang="nl-NL"/>
          </a:p>
        </p:txBody>
      </p:sp>
      <p:sp>
        <p:nvSpPr>
          <p:cNvPr id="4" name="Footer Placeholder 3"/>
          <p:cNvSpPr>
            <a:spLocks noGrp="1"/>
          </p:cNvSpPr>
          <p:nvPr>
            <p:ph type="ftr" sz="quarter" idx="2"/>
          </p:nvPr>
        </p:nvSpPr>
        <p:spPr>
          <a:xfrm>
            <a:off x="0" y="9445169"/>
            <a:ext cx="2949099" cy="497205"/>
          </a:xfrm>
          <a:prstGeom prst="rect">
            <a:avLst/>
          </a:prstGeom>
        </p:spPr>
        <p:txBody>
          <a:bodyPr vert="horz" lIns="91568" tIns="45784" rIns="91568" bIns="45784" rtlCol="0" anchor="b"/>
          <a:lstStyle>
            <a:lvl1pPr algn="l">
              <a:defRPr sz="1200"/>
            </a:lvl1pPr>
          </a:lstStyle>
          <a:p>
            <a:endParaRPr lang="nl-NL"/>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568" tIns="45784" rIns="91568" bIns="45784" rtlCol="0" anchor="b"/>
          <a:lstStyle>
            <a:lvl1pPr algn="r">
              <a:defRPr sz="1200"/>
            </a:lvl1pPr>
          </a:lstStyle>
          <a:p>
            <a:fld id="{A4798FD2-9C20-41CD-A588-8D2973AB882F}" type="slidenum">
              <a:rPr lang="nl-NL" smtClean="0"/>
              <a:t>‹#›</a:t>
            </a:fld>
            <a:endParaRPr lang="nl-NL"/>
          </a:p>
        </p:txBody>
      </p:sp>
    </p:spTree>
    <p:extLst>
      <p:ext uri="{BB962C8B-B14F-4D97-AF65-F5344CB8AC3E}">
        <p14:creationId xmlns:p14="http://schemas.microsoft.com/office/powerpoint/2010/main" val="12804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BCF2499A-5EE2-4FAC-A92F-0A3A185751A4}" type="datetimeFigureOut">
              <a:rPr lang="en-US" smtClean="0"/>
              <a:t>11/28/2023</a:t>
            </a:fld>
            <a:endParaRPr lang="en-US"/>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568" tIns="45784" rIns="91568" bIns="45784" rtlCol="0" anchor="b"/>
          <a:lstStyle>
            <a:lvl1pPr algn="r">
              <a:defRPr sz="1200"/>
            </a:lvl1pPr>
          </a:lstStyle>
          <a:p>
            <a:fld id="{CBB3DEAF-373C-42FA-A55A-9C0EAD788FA9}" type="slidenum">
              <a:rPr lang="en-US" smtClean="0"/>
              <a:t>‹#›</a:t>
            </a:fld>
            <a:endParaRPr lang="en-US"/>
          </a:p>
        </p:txBody>
      </p:sp>
    </p:spTree>
    <p:extLst>
      <p:ext uri="{BB962C8B-B14F-4D97-AF65-F5344CB8AC3E}">
        <p14:creationId xmlns:p14="http://schemas.microsoft.com/office/powerpoint/2010/main" val="394664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udiegids.tudelft.nl/a101_displayCourse.do?course_id=5924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a:t>
            </a:fld>
            <a:endParaRPr lang="en-US"/>
          </a:p>
        </p:txBody>
      </p:sp>
    </p:spTree>
    <p:extLst>
      <p:ext uri="{BB962C8B-B14F-4D97-AF65-F5344CB8AC3E}">
        <p14:creationId xmlns:p14="http://schemas.microsoft.com/office/powerpoint/2010/main" val="264346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10</a:t>
            </a:fld>
            <a:endParaRPr lang="en-US"/>
          </a:p>
        </p:txBody>
      </p:sp>
    </p:spTree>
    <p:extLst>
      <p:ext uri="{BB962C8B-B14F-4D97-AF65-F5344CB8AC3E}">
        <p14:creationId xmlns:p14="http://schemas.microsoft.com/office/powerpoint/2010/main" val="344278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11</a:t>
            </a:fld>
            <a:endParaRPr lang="en-US"/>
          </a:p>
        </p:txBody>
      </p:sp>
    </p:spTree>
    <p:extLst>
      <p:ext uri="{BB962C8B-B14F-4D97-AF65-F5344CB8AC3E}">
        <p14:creationId xmlns:p14="http://schemas.microsoft.com/office/powerpoint/2010/main" val="55044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12</a:t>
            </a:fld>
            <a:endParaRPr lang="en-US"/>
          </a:p>
        </p:txBody>
      </p:sp>
    </p:spTree>
    <p:extLst>
      <p:ext uri="{BB962C8B-B14F-4D97-AF65-F5344CB8AC3E}">
        <p14:creationId xmlns:p14="http://schemas.microsoft.com/office/powerpoint/2010/main" val="363964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research is spinning the yarn, the writing is knitting it all together into a coherent whole.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13</a:t>
            </a:fld>
            <a:endParaRPr lang="en-US"/>
          </a:p>
        </p:txBody>
      </p:sp>
    </p:spTree>
    <p:extLst>
      <p:ext uri="{BB962C8B-B14F-4D97-AF65-F5344CB8AC3E}">
        <p14:creationId xmlns:p14="http://schemas.microsoft.com/office/powerpoint/2010/main" val="215171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14</a:t>
            </a:fld>
            <a:endParaRPr lang="en-US"/>
          </a:p>
        </p:txBody>
      </p:sp>
    </p:spTree>
    <p:extLst>
      <p:ext uri="{BB962C8B-B14F-4D97-AF65-F5344CB8AC3E}">
        <p14:creationId xmlns:p14="http://schemas.microsoft.com/office/powerpoint/2010/main" val="348702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15</a:t>
            </a:fld>
            <a:endParaRPr lang="en-US"/>
          </a:p>
        </p:txBody>
      </p:sp>
    </p:spTree>
    <p:extLst>
      <p:ext uri="{BB962C8B-B14F-4D97-AF65-F5344CB8AC3E}">
        <p14:creationId xmlns:p14="http://schemas.microsoft.com/office/powerpoint/2010/main" val="253547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run into problems, please let us know. It’s really sad to hear about problems in the thesis evaluation that maybe we could have fixed earlier.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16</a:t>
            </a:fld>
            <a:endParaRPr lang="en-US"/>
          </a:p>
        </p:txBody>
      </p:sp>
    </p:spTree>
    <p:extLst>
      <p:ext uri="{BB962C8B-B14F-4D97-AF65-F5344CB8AC3E}">
        <p14:creationId xmlns:p14="http://schemas.microsoft.com/office/powerpoint/2010/main" val="28668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17</a:t>
            </a:fld>
            <a:endParaRPr lang="en-US"/>
          </a:p>
        </p:txBody>
      </p:sp>
    </p:spTree>
    <p:extLst>
      <p:ext uri="{BB962C8B-B14F-4D97-AF65-F5344CB8AC3E}">
        <p14:creationId xmlns:p14="http://schemas.microsoft.com/office/powerpoint/2010/main" val="188303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18</a:t>
            </a:fld>
            <a:endParaRPr lang="en-US"/>
          </a:p>
        </p:txBody>
      </p:sp>
    </p:spTree>
    <p:extLst>
      <p:ext uri="{BB962C8B-B14F-4D97-AF65-F5344CB8AC3E}">
        <p14:creationId xmlns:p14="http://schemas.microsoft.com/office/powerpoint/2010/main" val="260723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19</a:t>
            </a:fld>
            <a:endParaRPr lang="en-US"/>
          </a:p>
        </p:txBody>
      </p:sp>
    </p:spTree>
    <p:extLst>
      <p:ext uri="{BB962C8B-B14F-4D97-AF65-F5344CB8AC3E}">
        <p14:creationId xmlns:p14="http://schemas.microsoft.com/office/powerpoint/2010/main" val="247442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Individual research project (42 ECT) in research group at TU Delft, Erasmus MC or comparable research lab elsewhere</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Takes approx. 8 months (slightly less than 3 quarters)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Includes writing a thesis, presentation and defence</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See also the </a:t>
            </a:r>
            <a:r>
              <a:rPr lang="en-GB" b="0" kern="0" dirty="0">
                <a:solidFill>
                  <a:schemeClr val="accent4">
                    <a:lumMod val="50000"/>
                  </a:schemeClr>
                </a:solidFill>
                <a:hlinkClick r:id="rId3"/>
              </a:rPr>
              <a:t>study guide</a:t>
            </a:r>
            <a:endParaRPr lang="en-GB" kern="0" dirty="0">
              <a:solidFill>
                <a:schemeClr val="accent4">
                  <a:lumMod val="50000"/>
                </a:schemeClr>
              </a:solidFill>
            </a:endParaRP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2</a:t>
            </a:fld>
            <a:endParaRPr lang="en-US"/>
          </a:p>
        </p:txBody>
      </p:sp>
    </p:spTree>
    <p:extLst>
      <p:ext uri="{BB962C8B-B14F-4D97-AF65-F5344CB8AC3E}">
        <p14:creationId xmlns:p14="http://schemas.microsoft.com/office/powerpoint/2010/main" val="25501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3</a:t>
            </a:fld>
            <a:endParaRPr lang="en-US"/>
          </a:p>
        </p:txBody>
      </p:sp>
    </p:spTree>
    <p:extLst>
      <p:ext uri="{BB962C8B-B14F-4D97-AF65-F5344CB8AC3E}">
        <p14:creationId xmlns:p14="http://schemas.microsoft.com/office/powerpoint/2010/main" val="273509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4</a:t>
            </a:fld>
            <a:endParaRPr lang="en-US"/>
          </a:p>
        </p:txBody>
      </p:sp>
    </p:spTree>
    <p:extLst>
      <p:ext uri="{BB962C8B-B14F-4D97-AF65-F5344CB8AC3E}">
        <p14:creationId xmlns:p14="http://schemas.microsoft.com/office/powerpoint/2010/main" val="5653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anose="020B0604020202020204" pitchFamily="34" charset="0"/>
              <a:buChar char="•"/>
            </a:pPr>
            <a:r>
              <a:rPr lang="en-GB" sz="1200" b="0" kern="0" dirty="0">
                <a:solidFill>
                  <a:schemeClr val="accent4">
                    <a:lumMod val="50000"/>
                  </a:schemeClr>
                </a:solidFill>
              </a:rPr>
              <a:t>Come up with a broad plan: research field, type of project, type of supervision, start &amp; duration</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Use the GreenList to identify potential supervisors</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Attend seminars and talks by interesting supervisors</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Read articles from research groups you think are interesting</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Ask friends, teachers, mentors, BEP supervisor for input</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Look in the BEP/MEP Booklet</a:t>
            </a:r>
          </a:p>
          <a:p>
            <a:pPr marL="457200" indent="-457200" algn="l">
              <a:spcAft>
                <a:spcPts val="1000"/>
              </a:spcAft>
              <a:buFont typeface="Arial" panose="020B0604020202020204" pitchFamily="34" charset="0"/>
              <a:buChar char="•"/>
            </a:pPr>
            <a:r>
              <a:rPr lang="en-GB" sz="1200" b="0" kern="0" dirty="0">
                <a:solidFill>
                  <a:schemeClr val="accent4">
                    <a:lumMod val="50000"/>
                  </a:schemeClr>
                </a:solidFill>
              </a:rPr>
              <a:t>Go to the MEP event (you’re here)</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5</a:t>
            </a:fld>
            <a:endParaRPr lang="en-US"/>
          </a:p>
        </p:txBody>
      </p:sp>
    </p:spTree>
    <p:extLst>
      <p:ext uri="{BB962C8B-B14F-4D97-AF65-F5344CB8AC3E}">
        <p14:creationId xmlns:p14="http://schemas.microsoft.com/office/powerpoint/2010/main" val="232220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how hard it was to arrange a time to meet with them.</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6</a:t>
            </a:fld>
            <a:endParaRPr lang="en-US"/>
          </a:p>
        </p:txBody>
      </p:sp>
    </p:spTree>
    <p:extLst>
      <p:ext uri="{BB962C8B-B14F-4D97-AF65-F5344CB8AC3E}">
        <p14:creationId xmlns:p14="http://schemas.microsoft.com/office/powerpoint/2010/main" val="187013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want a research group that works well together, is supportive of each other, and has a level of social engagement that you’re comfortable with. Is all work done in the lab, will you have a spot to work? </a:t>
            </a:r>
          </a:p>
          <a:p>
            <a:r>
              <a:rPr lang="en-GB" dirty="0"/>
              <a:t>You want a supervisor who is eager to communicate with you and who doesn’t intimidate you. </a:t>
            </a:r>
          </a:p>
          <a:p>
            <a:r>
              <a:rPr lang="en-GB" dirty="0"/>
              <a:t>Some supervisors are super strict about getting things done on time, some are more flexible, consider what works well for you. </a:t>
            </a:r>
          </a:p>
          <a:p>
            <a:r>
              <a:rPr lang="en-GB" dirty="0"/>
              <a:t>Especially if you want to go into a PhD programme, seeing where students from the lab have ended up can give a good indication of what will be supported for you. </a:t>
            </a:r>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7</a:t>
            </a:fld>
            <a:endParaRPr lang="en-US"/>
          </a:p>
        </p:txBody>
      </p:sp>
    </p:spTree>
    <p:extLst>
      <p:ext uri="{BB962C8B-B14F-4D97-AF65-F5344CB8AC3E}">
        <p14:creationId xmlns:p14="http://schemas.microsoft.com/office/powerpoint/2010/main" val="208457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8</a:t>
            </a:fld>
            <a:endParaRPr lang="en-US"/>
          </a:p>
        </p:txBody>
      </p:sp>
    </p:spTree>
    <p:extLst>
      <p:ext uri="{BB962C8B-B14F-4D97-AF65-F5344CB8AC3E}">
        <p14:creationId xmlns:p14="http://schemas.microsoft.com/office/powerpoint/2010/main" val="383707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B3DEAF-373C-42FA-A55A-9C0EAD788FA9}" type="slidenum">
              <a:rPr lang="en-US" smtClean="0"/>
              <a:t>9</a:t>
            </a:fld>
            <a:endParaRPr lang="en-US"/>
          </a:p>
        </p:txBody>
      </p:sp>
    </p:spTree>
    <p:extLst>
      <p:ext uri="{BB962C8B-B14F-4D97-AF65-F5344CB8AC3E}">
        <p14:creationId xmlns:p14="http://schemas.microsoft.com/office/powerpoint/2010/main" val="802958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143" name="Rectangle 63"/>
          <p:cNvSpPr>
            <a:spLocks noGrp="1" noChangeArrowheads="1"/>
          </p:cNvSpPr>
          <p:nvPr>
            <p:ph type="ctrTitle"/>
          </p:nvPr>
        </p:nvSpPr>
        <p:spPr>
          <a:xfrm>
            <a:off x="685800" y="2438400"/>
            <a:ext cx="7772400" cy="1143000"/>
          </a:xfrm>
        </p:spPr>
        <p:txBody>
          <a:bodyPr anchor="ctr"/>
          <a:lstStyle>
            <a:lvl1pPr algn="ctr">
              <a:defRPr/>
            </a:lvl1pPr>
          </a:lstStyle>
          <a:p>
            <a:pPr lvl="0"/>
            <a:r>
              <a:rPr lang="en-US" noProof="0"/>
              <a:t>Click to edit Master title style</a:t>
            </a:r>
            <a:endParaRPr lang="nl-NL" noProof="0"/>
          </a:p>
        </p:txBody>
      </p:sp>
      <p:sp>
        <p:nvSpPr>
          <p:cNvPr id="46144" name="Rectangle 64"/>
          <p:cNvSpPr>
            <a:spLocks noGrp="1" noChangeArrowheads="1"/>
          </p:cNvSpPr>
          <p:nvPr>
            <p:ph type="subTitle" idx="1"/>
          </p:nvPr>
        </p:nvSpPr>
        <p:spPr>
          <a:xfrm>
            <a:off x="1371600" y="3886200"/>
            <a:ext cx="6400800" cy="1600200"/>
          </a:xfrm>
        </p:spPr>
        <p:txBody>
          <a:bodyPr/>
          <a:lstStyle>
            <a:lvl1pPr marL="0" indent="0" algn="ctr">
              <a:buFont typeface="Wingdings" charset="0"/>
              <a:buNone/>
              <a:defRPr/>
            </a:lvl1pPr>
          </a:lstStyle>
          <a:p>
            <a:pPr lvl="0"/>
            <a:r>
              <a:rPr lang="en-US" noProof="0"/>
              <a:t>Click to edit Master subtitle style</a:t>
            </a:r>
            <a:endParaRPr lang="nl-NL" noProof="0"/>
          </a:p>
        </p:txBody>
      </p:sp>
      <p:sp>
        <p:nvSpPr>
          <p:cNvPr id="278" name="Rectangle 277"/>
          <p:cNvSpPr/>
          <p:nvPr userDrawn="1"/>
        </p:nvSpPr>
        <p:spPr>
          <a:xfrm>
            <a:off x="-36512" y="5907822"/>
            <a:ext cx="9180512" cy="95017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0" name="Picture 279">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281" name="Picture 2" descr="nanobiology_logo_black_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1"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spTree>
    <p:extLst>
      <p:ext uri="{BB962C8B-B14F-4D97-AF65-F5344CB8AC3E}">
        <p14:creationId xmlns:p14="http://schemas.microsoft.com/office/powerpoint/2010/main" val="3720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569DB837-59B0-EA45-A7EA-CA30FDD53B4B}"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93485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C71A2925-49E1-D343-8BF8-D7EF528039FA}"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19044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803AA281-8B9A-A04D-86C0-67F75ED47CBD}"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233049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5" name="Rectangle 506"/>
          <p:cNvSpPr>
            <a:spLocks noGrp="1" noChangeArrowheads="1"/>
          </p:cNvSpPr>
          <p:nvPr>
            <p:ph type="sldNum" sz="quarter" idx="11"/>
          </p:nvPr>
        </p:nvSpPr>
        <p:spPr>
          <a:ln/>
        </p:spPr>
        <p:txBody>
          <a:bodyPr/>
          <a:lstStyle>
            <a:lvl1pPr>
              <a:defRPr/>
            </a:lvl1pPr>
          </a:lstStyle>
          <a:p>
            <a:pPr>
              <a:defRPr/>
            </a:pPr>
            <a:fld id="{2B01645E-83F5-C44F-9CDC-30B47D87DFB9}"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03895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0C101806-7069-3A4A-85BC-0E52D4B18B56}"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114363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8" name="Rectangle 506"/>
          <p:cNvSpPr>
            <a:spLocks noGrp="1" noChangeArrowheads="1"/>
          </p:cNvSpPr>
          <p:nvPr>
            <p:ph type="sldNum" sz="quarter" idx="11"/>
          </p:nvPr>
        </p:nvSpPr>
        <p:spPr>
          <a:ln/>
        </p:spPr>
        <p:txBody>
          <a:bodyPr/>
          <a:lstStyle>
            <a:lvl1pPr>
              <a:defRPr/>
            </a:lvl1pPr>
          </a:lstStyle>
          <a:p>
            <a:pPr>
              <a:defRPr/>
            </a:pPr>
            <a:fld id="{8126DA40-DD13-1144-B7F8-7A4ECF5FA021}"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18297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4" name="Rectangle 506"/>
          <p:cNvSpPr>
            <a:spLocks noGrp="1" noChangeArrowheads="1"/>
          </p:cNvSpPr>
          <p:nvPr>
            <p:ph type="sldNum" sz="quarter" idx="11"/>
          </p:nvPr>
        </p:nvSpPr>
        <p:spPr>
          <a:ln/>
        </p:spPr>
        <p:txBody>
          <a:bodyPr/>
          <a:lstStyle>
            <a:lvl1pPr>
              <a:defRPr/>
            </a:lvl1pPr>
          </a:lstStyle>
          <a:p>
            <a:pPr>
              <a:defRPr/>
            </a:pPr>
            <a:fld id="{CC8AB94F-99F4-754E-AAB5-AE2C350CD0CA}"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85825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3" name="Rectangle 506"/>
          <p:cNvSpPr>
            <a:spLocks noGrp="1" noChangeArrowheads="1"/>
          </p:cNvSpPr>
          <p:nvPr>
            <p:ph type="sldNum" sz="quarter" idx="11"/>
          </p:nvPr>
        </p:nvSpPr>
        <p:spPr>
          <a:ln/>
        </p:spPr>
        <p:txBody>
          <a:bodyPr/>
          <a:lstStyle>
            <a:lvl1pPr>
              <a:defRPr/>
            </a:lvl1pPr>
          </a:lstStyle>
          <a:p>
            <a:pPr>
              <a:defRPr/>
            </a:pPr>
            <a:fld id="{C31F0713-F0B2-CF47-91AC-AB105DD4121E}"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427175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357CECCE-397A-6648-99FC-B64E864BC6C0}"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219327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5"/>
          <p:cNvSpPr>
            <a:spLocks noGrp="1" noChangeArrowheads="1"/>
          </p:cNvSpPr>
          <p:nvPr>
            <p:ph type="dt" sz="half" idx="10"/>
          </p:nvPr>
        </p:nvSpPr>
        <p:spPr>
          <a:ln/>
        </p:spPr>
        <p:txBody>
          <a:bodyPr/>
          <a:lstStyle>
            <a:lvl1pPr>
              <a:defRPr/>
            </a:lvl1pPr>
          </a:lstStyle>
          <a:p>
            <a:pPr>
              <a:defRPr/>
            </a:pPr>
            <a:r>
              <a:rPr lang="en-US">
                <a:solidFill>
                  <a:srgbClr val="0C2074"/>
                </a:solidFill>
              </a:rPr>
              <a:t>16-10-2001</a:t>
            </a:r>
          </a:p>
        </p:txBody>
      </p:sp>
      <p:sp>
        <p:nvSpPr>
          <p:cNvPr id="6" name="Rectangle 506"/>
          <p:cNvSpPr>
            <a:spLocks noGrp="1" noChangeArrowheads="1"/>
          </p:cNvSpPr>
          <p:nvPr>
            <p:ph type="sldNum" sz="quarter" idx="11"/>
          </p:nvPr>
        </p:nvSpPr>
        <p:spPr>
          <a:ln/>
        </p:spPr>
        <p:txBody>
          <a:bodyPr/>
          <a:lstStyle>
            <a:lvl1pPr>
              <a:defRPr/>
            </a:lvl1pPr>
          </a:lstStyle>
          <a:p>
            <a:pPr>
              <a:defRPr/>
            </a:pPr>
            <a:fld id="{B3D277EB-4949-C24F-A4BF-72A8C8752B08}" type="slidenum">
              <a:rPr lang="en-US">
                <a:solidFill>
                  <a:srgbClr val="0C2074"/>
                </a:solidFill>
              </a:rPr>
              <a:pPr>
                <a:defRPr/>
              </a:pPr>
              <a:t>‹#›</a:t>
            </a:fld>
            <a:endParaRPr lang="en-US">
              <a:solidFill>
                <a:srgbClr val="0C2074"/>
              </a:solidFill>
            </a:endParaRPr>
          </a:p>
        </p:txBody>
      </p:sp>
    </p:spTree>
    <p:extLst>
      <p:ext uri="{BB962C8B-B14F-4D97-AF65-F5344CB8AC3E}">
        <p14:creationId xmlns:p14="http://schemas.microsoft.com/office/powerpoint/2010/main" val="3683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9" name="Rectangle 505"/>
          <p:cNvSpPr>
            <a:spLocks noGrp="1" noChangeArrowheads="1"/>
          </p:cNvSpPr>
          <p:nvPr>
            <p:ph type="dt" sz="half" idx="2"/>
          </p:nvPr>
        </p:nvSpPr>
        <p:spPr bwMode="auto">
          <a:xfrm>
            <a:off x="7391400" y="640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cs typeface="+mn-cs"/>
              </a:defRPr>
            </a:lvl1pPr>
          </a:lstStyle>
          <a:p>
            <a:pPr fontAlgn="base">
              <a:spcBef>
                <a:spcPct val="0"/>
              </a:spcBef>
              <a:spcAft>
                <a:spcPct val="0"/>
              </a:spcAft>
              <a:defRPr/>
            </a:pPr>
            <a:r>
              <a:rPr lang="en-US">
                <a:solidFill>
                  <a:srgbClr val="0C2074"/>
                </a:solidFill>
              </a:rPr>
              <a:t>16-10-2001</a:t>
            </a:r>
          </a:p>
        </p:txBody>
      </p:sp>
      <p:sp>
        <p:nvSpPr>
          <p:cNvPr id="1530" name="Rectangle 506"/>
          <p:cNvSpPr>
            <a:spLocks noGrp="1" noChangeArrowheads="1"/>
          </p:cNvSpPr>
          <p:nvPr>
            <p:ph type="sldNum" sz="quarter" idx="4"/>
          </p:nvPr>
        </p:nvSpPr>
        <p:spPr bwMode="auto">
          <a:xfrm>
            <a:off x="6477000" y="6400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cs typeface="+mn-cs"/>
              </a:defRPr>
            </a:lvl1pPr>
          </a:lstStyle>
          <a:p>
            <a:pPr fontAlgn="base">
              <a:spcBef>
                <a:spcPct val="0"/>
              </a:spcBef>
              <a:spcAft>
                <a:spcPct val="0"/>
              </a:spcAft>
              <a:defRPr/>
            </a:pPr>
            <a:fld id="{FAE3CFA7-CFA1-8643-B4E8-AE33016581F0}" type="slidenum">
              <a:rPr lang="en-US">
                <a:solidFill>
                  <a:srgbClr val="0C2074"/>
                </a:solidFill>
              </a:rPr>
              <a:pPr fontAlgn="base">
                <a:spcBef>
                  <a:spcPct val="0"/>
                </a:spcBef>
                <a:spcAft>
                  <a:spcPct val="0"/>
                </a:spcAft>
                <a:defRPr/>
              </a:pPr>
              <a:t>‹#›</a:t>
            </a:fld>
            <a:endParaRPr lang="en-US">
              <a:solidFill>
                <a:srgbClr val="0C2074"/>
              </a:solidFill>
            </a:endParaRPr>
          </a:p>
        </p:txBody>
      </p:sp>
      <p:sp>
        <p:nvSpPr>
          <p:cNvPr id="1531" name="Rectangle 507"/>
          <p:cNvSpPr>
            <a:spLocks noChangeArrowheads="1"/>
          </p:cNvSpPr>
          <p:nvPr/>
        </p:nvSpPr>
        <p:spPr bwMode="auto">
          <a:xfrm>
            <a:off x="304800" y="64008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1400">
              <a:solidFill>
                <a:srgbClr val="0C2074"/>
              </a:solidFill>
            </a:endParaRPr>
          </a:p>
        </p:txBody>
      </p:sp>
      <p:sp>
        <p:nvSpPr>
          <p:cNvPr id="2" name="Rectangle 2"/>
          <p:cNvSpPr>
            <a:spLocks noGrp="1" noChangeArrowheads="1"/>
          </p:cNvSpPr>
          <p:nvPr>
            <p:ph type="title"/>
          </p:nvPr>
        </p:nvSpPr>
        <p:spPr bwMode="auto">
          <a:xfrm>
            <a:off x="328613" y="304800"/>
            <a:ext cx="7215187" cy="6096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nl-NL"/>
          </a:p>
        </p:txBody>
      </p:sp>
      <p:sp>
        <p:nvSpPr>
          <p:cNvPr id="3" name="Rectangle 3"/>
          <p:cNvSpPr>
            <a:spLocks noGrp="1" noChangeArrowheads="1"/>
          </p:cNvSpPr>
          <p:nvPr>
            <p:ph type="body" idx="1"/>
          </p:nvPr>
        </p:nvSpPr>
        <p:spPr bwMode="auto">
          <a:xfrm>
            <a:off x="3048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281" name="Group 280"/>
          <p:cNvGrpSpPr/>
          <p:nvPr userDrawn="1"/>
        </p:nvGrpSpPr>
        <p:grpSpPr>
          <a:xfrm>
            <a:off x="-36512" y="5861646"/>
            <a:ext cx="9401750" cy="1093534"/>
            <a:chOff x="-36512" y="5861646"/>
            <a:chExt cx="9401750" cy="1093534"/>
          </a:xfrm>
        </p:grpSpPr>
        <p:sp>
          <p:nvSpPr>
            <p:cNvPr id="282" name="Rectangle 281"/>
            <p:cNvSpPr/>
            <p:nvPr userDrawn="1"/>
          </p:nvSpPr>
          <p:spPr>
            <a:xfrm>
              <a:off x="-36512" y="5877272"/>
              <a:ext cx="9180512" cy="98072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3" name="Picture 282">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284" name="Picture 2" descr="nanobiology_logo_black_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4"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1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grpSp>
    </p:spTree>
    <p:extLst>
      <p:ext uri="{BB962C8B-B14F-4D97-AF65-F5344CB8AC3E}">
        <p14:creationId xmlns:p14="http://schemas.microsoft.com/office/powerpoint/2010/main" val="28808209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p:titleStyle>
    <p:bodyStyle>
      <a:lvl1pPr marL="282575" indent="-282575"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cs typeface="ＭＳ Ｐゴシック" charset="0"/>
        </a:defRPr>
      </a:lvl1pPr>
      <a:lvl2pPr marL="765175" indent="-19050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2pPr>
      <a:lvl3pPr marL="1139825" indent="-18415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3pPr>
      <a:lvl4pPr marL="1519238" indent="-184150"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4pPr>
      <a:lvl5pPr marL="19097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5pPr>
      <a:lvl6pPr marL="23669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6pPr>
      <a:lvl7pPr marL="28241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7pPr>
      <a:lvl8pPr marL="32813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8pPr>
      <a:lvl9pPr marL="3738563" indent="-195263" algn="l" rtl="0" eaLnBrk="1" fontAlgn="base" hangingPunct="1">
        <a:lnSpc>
          <a:spcPct val="120000"/>
        </a:lnSpc>
        <a:spcBef>
          <a:spcPct val="20000"/>
        </a:spcBef>
        <a:spcAft>
          <a:spcPct val="0"/>
        </a:spcAft>
        <a:buClr>
          <a:srgbClr val="0C2074"/>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info-msc-nb@tudelft.n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udelft.nl/en/student/education/centre-for-languages-and-academic-skills/education/writing-centr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_ftn4"/><Relationship Id="rId5" Type="http://schemas.openxmlformats.org/officeDocument/2006/relationships/hyperlink" Target="#_ftn3"/><Relationship Id="rId4" Type="http://schemas.openxmlformats.org/officeDocument/2006/relationships/hyperlink" Target="#_ftn2"/></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15275"/>
            <a:ext cx="9180512" cy="5861997"/>
          </a:xfrm>
          <a:prstGeom prst="rect">
            <a:avLst/>
          </a:prstGeom>
          <a:gradFill>
            <a:gsLst>
              <a:gs pos="48500">
                <a:schemeClr val="tx2">
                  <a:lumMod val="48000"/>
                  <a:lumOff val="52000"/>
                  <a:alpha val="34000"/>
                </a:schemeClr>
              </a:gs>
              <a:gs pos="4000">
                <a:srgbClr val="136B68"/>
              </a:gs>
              <a:gs pos="89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685800" y="2438400"/>
            <a:ext cx="7772400" cy="1782688"/>
          </a:xfrm>
        </p:spPr>
        <p:txBody>
          <a:bodyPr/>
          <a:lstStyle/>
          <a:p>
            <a:r>
              <a:rPr lang="en-GB" sz="5000" b="0" dirty="0">
                <a:solidFill>
                  <a:schemeClr val="accent4">
                    <a:lumMod val="50000"/>
                  </a:schemeClr>
                </a:solidFill>
              </a:rPr>
              <a:t>MEP/MEP event</a:t>
            </a:r>
            <a:br>
              <a:rPr lang="en-GB" sz="5000" b="0" dirty="0"/>
            </a:br>
            <a:r>
              <a:rPr lang="en-GB" sz="3000" b="0" dirty="0">
                <a:solidFill>
                  <a:schemeClr val="accent4">
                    <a:lumMod val="50000"/>
                  </a:schemeClr>
                </a:solidFill>
              </a:rPr>
              <a:t>28 November, 2023</a:t>
            </a:r>
            <a:br>
              <a:rPr lang="en-GB" sz="4000" dirty="0"/>
            </a:br>
            <a:r>
              <a:rPr lang="en-GB" sz="4000" dirty="0">
                <a:solidFill>
                  <a:schemeClr val="accent4">
                    <a:lumMod val="50000"/>
                  </a:schemeClr>
                </a:solidFill>
              </a:rPr>
              <a:t>Information about the MEP</a:t>
            </a:r>
          </a:p>
        </p:txBody>
      </p:sp>
      <p:grpSp>
        <p:nvGrpSpPr>
          <p:cNvPr id="5" name="Group 4"/>
          <p:cNvGrpSpPr/>
          <p:nvPr/>
        </p:nvGrpSpPr>
        <p:grpSpPr>
          <a:xfrm>
            <a:off x="-36512" y="5861646"/>
            <a:ext cx="9401750" cy="1093534"/>
            <a:chOff x="-36512" y="5861646"/>
            <a:chExt cx="9401750" cy="1093534"/>
          </a:xfrm>
        </p:grpSpPr>
        <p:sp>
          <p:nvSpPr>
            <p:cNvPr id="6" name="Rectangle 5"/>
            <p:cNvSpPr/>
            <p:nvPr userDrawn="1"/>
          </p:nvSpPr>
          <p:spPr>
            <a:xfrm>
              <a:off x="-36512" y="5877272"/>
              <a:ext cx="9180512" cy="980728"/>
            </a:xfrm>
            <a:prstGeom prst="rect">
              <a:avLst/>
            </a:prstGeom>
            <a:gradFill>
              <a:gsLst>
                <a:gs pos="48500">
                  <a:schemeClr val="tx2">
                    <a:lumMod val="40000"/>
                    <a:lumOff val="60000"/>
                  </a:schemeClr>
                </a:gs>
                <a:gs pos="31000">
                  <a:srgbClr val="136B68"/>
                </a:gs>
                <a:gs pos="66000">
                  <a:srgbClr val="08A7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83CFCE8-A58C-9A49-9B21-E7D1B745578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273" t="35722" r="9461" b="11142"/>
            <a:stretch/>
          </p:blipFill>
          <p:spPr>
            <a:xfrm>
              <a:off x="6948264" y="5907822"/>
              <a:ext cx="2416974" cy="1001182"/>
            </a:xfrm>
            <a:prstGeom prst="rect">
              <a:avLst/>
            </a:prstGeom>
          </p:spPr>
        </p:pic>
        <p:pic>
          <p:nvPicPr>
            <p:cNvPr id="8" name="Picture 2" descr="nanobiology_logo_black_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67944" y="5861646"/>
              <a:ext cx="1093534" cy="10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company name&#10;&#10;Description automatically generated">
              <a:extLst>
                <a:ext uri="{FF2B5EF4-FFF2-40B4-BE49-F238E27FC236}">
                  <a16:creationId xmlns:a16="http://schemas.microsoft.com/office/drawing/2014/main" id="{DB72D8C2-162D-4C74-811A-13BC609BD8C4}"/>
                </a:ext>
              </a:extLst>
            </p:cNvPr>
            <p:cNvPicPr>
              <a:picLocks noChangeAspect="1"/>
            </p:cNvPicPr>
            <p:nvPr userDrawn="1"/>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5422" y="5996382"/>
              <a:ext cx="2113828" cy="824063"/>
            </a:xfrm>
            <a:prstGeom prst="rect">
              <a:avLst/>
            </a:prstGeom>
          </p:spPr>
        </p:pic>
      </p:grpSp>
    </p:spTree>
    <p:extLst>
      <p:ext uri="{BB962C8B-B14F-4D97-AF65-F5344CB8AC3E}">
        <p14:creationId xmlns:p14="http://schemas.microsoft.com/office/powerpoint/2010/main" val="286531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accent4">
                    <a:lumMod val="50000"/>
                  </a:schemeClr>
                </a:solidFill>
              </a:rPr>
              <a:t>Starting a MEP</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Fill out the MEP application form </a:t>
            </a:r>
            <a:r>
              <a:rPr lang="en-GB" b="0" u="sng" kern="0" dirty="0">
                <a:solidFill>
                  <a:schemeClr val="bg2"/>
                </a:solidFill>
              </a:rPr>
              <a:t>before</a:t>
            </a:r>
            <a:r>
              <a:rPr lang="en-GB" b="0" kern="0" dirty="0">
                <a:solidFill>
                  <a:schemeClr val="bg2"/>
                </a:solidFill>
              </a:rPr>
              <a:t> starting your project. </a:t>
            </a:r>
          </a:p>
          <a:p>
            <a:pPr marL="457200" indent="-457200" algn="l">
              <a:spcAft>
                <a:spcPts val="1000"/>
              </a:spcAft>
              <a:buFont typeface="Arial" panose="020B0604020202020204" pitchFamily="34" charset="0"/>
              <a:buChar char="•"/>
            </a:pPr>
            <a:r>
              <a:rPr lang="en-GB" b="0" kern="0" dirty="0">
                <a:solidFill>
                  <a:schemeClr val="bg2"/>
                </a:solidFill>
              </a:rPr>
              <a:t>Have your supervisor sign it.</a:t>
            </a:r>
          </a:p>
          <a:p>
            <a:pPr marL="457200" indent="-457200" algn="l">
              <a:spcAft>
                <a:spcPts val="1000"/>
              </a:spcAft>
              <a:buFont typeface="Arial" panose="020B0604020202020204" pitchFamily="34" charset="0"/>
              <a:buChar char="•"/>
            </a:pPr>
            <a:r>
              <a:rPr lang="en-GB" b="0" kern="0" dirty="0">
                <a:solidFill>
                  <a:schemeClr val="bg2"/>
                </a:solidFill>
              </a:rPr>
              <a:t>Send the form to </a:t>
            </a:r>
            <a:r>
              <a:rPr lang="en-GB" b="0" kern="0" dirty="0">
                <a:solidFill>
                  <a:schemeClr val="bg2"/>
                </a:solidFill>
                <a:hlinkClick r:id="rId3">
                  <a:extLst>
                    <a:ext uri="{A12FA001-AC4F-418D-AE19-62706E023703}">
                      <ahyp:hlinkClr xmlns:ahyp="http://schemas.microsoft.com/office/drawing/2018/hyperlinkcolor" val="tx"/>
                    </a:ext>
                  </a:extLst>
                </a:hlinkClick>
              </a:rPr>
              <a:t>info-msc-nb@tudelft.nl</a:t>
            </a:r>
            <a:r>
              <a:rPr lang="en-GB" b="0" kern="0" dirty="0">
                <a:solidFill>
                  <a:schemeClr val="bg2"/>
                </a:solidFill>
              </a:rPr>
              <a:t> for final signature.</a:t>
            </a:r>
          </a:p>
          <a:p>
            <a:pPr marL="457200" indent="-457200" algn="l">
              <a:spcAft>
                <a:spcPts val="1000"/>
              </a:spcAft>
              <a:buFont typeface="Arial" panose="020B0604020202020204" pitchFamily="34" charset="0"/>
              <a:buChar char="•"/>
            </a:pPr>
            <a:r>
              <a:rPr lang="en-GB" b="0" kern="0" dirty="0">
                <a:solidFill>
                  <a:schemeClr val="bg2"/>
                </a:solidFill>
              </a:rPr>
              <a:t>Email it to the Thesis office. </a:t>
            </a:r>
          </a:p>
          <a:p>
            <a:pPr marL="457200" indent="-457200" algn="l">
              <a:spcAft>
                <a:spcPts val="1000"/>
              </a:spcAft>
              <a:buFont typeface="Arial" panose="020B0604020202020204" pitchFamily="34" charset="0"/>
              <a:buChar char="•"/>
            </a:pPr>
            <a:r>
              <a:rPr lang="en-GB" b="0" kern="0" dirty="0">
                <a:solidFill>
                  <a:schemeClr val="bg2"/>
                </a:solidFill>
              </a:rPr>
              <a:t>MEP at Erasmus MC requires special forms for stage. Instructions on NB MSc Brightspace</a:t>
            </a:r>
            <a:endParaRPr lang="en-GB" kern="0" dirty="0">
              <a:solidFill>
                <a:schemeClr val="bg2"/>
              </a:solidFill>
            </a:endParaRPr>
          </a:p>
        </p:txBody>
      </p:sp>
    </p:spTree>
    <p:extLst>
      <p:ext uri="{BB962C8B-B14F-4D97-AF65-F5344CB8AC3E}">
        <p14:creationId xmlns:p14="http://schemas.microsoft.com/office/powerpoint/2010/main" val="117279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Before you start</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Make sure your supervisor(s) is someone you can talk to—you’ll need to talk a lot.</a:t>
            </a:r>
          </a:p>
          <a:p>
            <a:pPr marL="457200" indent="-457200" algn="l">
              <a:spcAft>
                <a:spcPts val="1000"/>
              </a:spcAft>
              <a:buFont typeface="Arial" panose="020B0604020202020204" pitchFamily="34" charset="0"/>
              <a:buChar char="•"/>
            </a:pPr>
            <a:r>
              <a:rPr lang="en-GB" b="0" kern="0" dirty="0">
                <a:solidFill>
                  <a:schemeClr val="bg2"/>
                </a:solidFill>
              </a:rPr>
              <a:t>Have agreement on work environment—lab space, resources, participation in research group activities</a:t>
            </a:r>
          </a:p>
          <a:p>
            <a:pPr marL="457200" indent="-457200" algn="l">
              <a:spcAft>
                <a:spcPts val="1000"/>
              </a:spcAft>
              <a:buFont typeface="Arial" panose="020B0604020202020204" pitchFamily="34" charset="0"/>
              <a:buChar char="•"/>
            </a:pPr>
            <a:r>
              <a:rPr lang="en-GB" b="0" kern="0" dirty="0">
                <a:solidFill>
                  <a:schemeClr val="bg2"/>
                </a:solidFill>
              </a:rPr>
              <a:t>Have clear communication channels and expectations between you and daily supervisor and responsible supervisor—when, where, how</a:t>
            </a:r>
          </a:p>
          <a:p>
            <a:pPr marL="457200" indent="-457200" algn="l">
              <a:spcAft>
                <a:spcPts val="1000"/>
              </a:spcAft>
              <a:buFont typeface="Arial" panose="020B0604020202020204" pitchFamily="34" charset="0"/>
              <a:buChar char="•"/>
            </a:pPr>
            <a:r>
              <a:rPr lang="en-GB" b="0" kern="0" dirty="0">
                <a:solidFill>
                  <a:schemeClr val="bg2"/>
                </a:solidFill>
              </a:rPr>
              <a:t>Make a plan—your plan, deadlines and structures you need. Change it as needed. Have agreement on plan with supervisor. </a:t>
            </a:r>
          </a:p>
          <a:p>
            <a:pPr marL="457200" indent="-457200" algn="l">
              <a:buFont typeface="Arial" panose="020B0604020202020204" pitchFamily="34" charset="0"/>
              <a:buChar char="•"/>
            </a:pPr>
            <a:endParaRPr lang="en-GB" sz="1900" b="0" kern="0" dirty="0"/>
          </a:p>
        </p:txBody>
      </p:sp>
    </p:spTree>
    <p:extLst>
      <p:ext uri="{BB962C8B-B14F-4D97-AF65-F5344CB8AC3E}">
        <p14:creationId xmlns:p14="http://schemas.microsoft.com/office/powerpoint/2010/main" val="41628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Work on it</a:t>
            </a:r>
            <a:endParaRPr lang="en-GB" sz="3000" dirty="0">
              <a:solidFill>
                <a:schemeClr val="bg2"/>
              </a:solidFill>
            </a:endParaRPr>
          </a:p>
        </p:txBody>
      </p:sp>
      <p:sp>
        <p:nvSpPr>
          <p:cNvPr id="5" name="Title 2"/>
          <p:cNvSpPr txBox="1">
            <a:spLocks/>
          </p:cNvSpPr>
          <p:nvPr/>
        </p:nvSpPr>
        <p:spPr bwMode="auto">
          <a:xfrm>
            <a:off x="180000" y="1440000"/>
            <a:ext cx="51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Typically it </a:t>
            </a:r>
            <a:r>
              <a:rPr lang="en-GB" sz="2500" b="0" kern="0">
                <a:solidFill>
                  <a:schemeClr val="bg2"/>
                </a:solidFill>
              </a:rPr>
              <a:t>takes 7-8 </a:t>
            </a:r>
            <a:r>
              <a:rPr lang="en-GB" sz="2500" b="0" kern="0" dirty="0">
                <a:solidFill>
                  <a:schemeClr val="bg2"/>
                </a:solidFill>
              </a:rPr>
              <a:t>months.</a:t>
            </a:r>
          </a:p>
          <a:p>
            <a:pPr marL="457200" indent="-457200" algn="l">
              <a:spcAft>
                <a:spcPts val="1000"/>
              </a:spcAft>
              <a:buFont typeface="Arial" panose="020B0604020202020204" pitchFamily="34" charset="0"/>
              <a:buChar char="•"/>
            </a:pPr>
            <a:r>
              <a:rPr lang="en-GB" sz="2500" b="0" kern="0" dirty="0">
                <a:solidFill>
                  <a:schemeClr val="bg2"/>
                </a:solidFill>
              </a:rPr>
              <a:t>You can do it part time or full time depending on other coursework. </a:t>
            </a:r>
          </a:p>
          <a:p>
            <a:pPr marL="457200" indent="-457200" algn="l">
              <a:spcAft>
                <a:spcPts val="1000"/>
              </a:spcAft>
              <a:buFont typeface="Arial" panose="020B0604020202020204" pitchFamily="34" charset="0"/>
              <a:buChar char="•"/>
            </a:pPr>
            <a:r>
              <a:rPr lang="en-GB" sz="2500" b="0" kern="0" dirty="0">
                <a:solidFill>
                  <a:schemeClr val="bg2"/>
                </a:solidFill>
              </a:rPr>
              <a:t>Have a plan with your supervisor. </a:t>
            </a:r>
          </a:p>
          <a:p>
            <a:pPr marL="457200" indent="-457200" algn="l">
              <a:spcAft>
                <a:spcPts val="1000"/>
              </a:spcAft>
              <a:buFont typeface="Arial" panose="020B0604020202020204" pitchFamily="34" charset="0"/>
              <a:buChar char="•"/>
            </a:pPr>
            <a:r>
              <a:rPr lang="en-GB" sz="2500" b="0" kern="0" dirty="0">
                <a:solidFill>
                  <a:schemeClr val="bg2"/>
                </a:solidFill>
              </a:rPr>
              <a:t>Ask us when you have questions or problems.</a:t>
            </a:r>
          </a:p>
        </p:txBody>
      </p:sp>
      <p:pic>
        <p:nvPicPr>
          <p:cNvPr id="4" name="Picture 3" descr="A large metal machine outside&#10;&#10;Description automatically generated with medium confidence">
            <a:extLst>
              <a:ext uri="{FF2B5EF4-FFF2-40B4-BE49-F238E27FC236}">
                <a16:creationId xmlns:a16="http://schemas.microsoft.com/office/drawing/2014/main" id="{913616E6-563D-CD72-0671-4293A69A1C34}"/>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5364000" y="1557352"/>
            <a:ext cx="3780000" cy="4319920"/>
          </a:xfrm>
          <a:prstGeom prst="rect">
            <a:avLst/>
          </a:prstGeom>
        </p:spPr>
      </p:pic>
    </p:spTree>
    <p:extLst>
      <p:ext uri="{BB962C8B-B14F-4D97-AF65-F5344CB8AC3E}">
        <p14:creationId xmlns:p14="http://schemas.microsoft.com/office/powerpoint/2010/main" val="84237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Write</a:t>
            </a:r>
            <a:r>
              <a:rPr lang="en-GB" sz="3000" b="0" dirty="0"/>
              <a:t> </a:t>
            </a:r>
            <a:r>
              <a:rPr lang="en-GB" sz="3000" b="0" dirty="0">
                <a:solidFill>
                  <a:schemeClr val="bg2"/>
                </a:solidFill>
              </a:rPr>
              <a:t>it</a:t>
            </a:r>
            <a:endParaRPr lang="en-GB" sz="3000" dirty="0">
              <a:solidFill>
                <a:schemeClr val="bg2"/>
              </a:solidFill>
            </a:endParaRPr>
          </a:p>
        </p:txBody>
      </p:sp>
      <p:sp>
        <p:nvSpPr>
          <p:cNvPr id="5" name="Title 2"/>
          <p:cNvSpPr txBox="1">
            <a:spLocks/>
          </p:cNvSpPr>
          <p:nvPr/>
        </p:nvSpPr>
        <p:spPr bwMode="auto">
          <a:xfrm>
            <a:off x="180000" y="1440000"/>
            <a:ext cx="5593892"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Start writing early.</a:t>
            </a:r>
          </a:p>
          <a:p>
            <a:pPr marL="457200" indent="-457200" algn="l">
              <a:spcAft>
                <a:spcPts val="1000"/>
              </a:spcAft>
              <a:buFont typeface="Arial" panose="020B0604020202020204" pitchFamily="34" charset="0"/>
              <a:buChar char="•"/>
            </a:pPr>
            <a:r>
              <a:rPr lang="en-GB" sz="2500" b="0" kern="0" dirty="0">
                <a:solidFill>
                  <a:schemeClr val="bg2"/>
                </a:solidFill>
              </a:rPr>
              <a:t>Write as you go.</a:t>
            </a:r>
          </a:p>
          <a:p>
            <a:pPr marL="457200" indent="-457200" algn="l">
              <a:spcAft>
                <a:spcPts val="1000"/>
              </a:spcAft>
              <a:buFont typeface="Arial" panose="020B0604020202020204" pitchFamily="34" charset="0"/>
              <a:buChar char="•"/>
            </a:pPr>
            <a:r>
              <a:rPr lang="en-GB" sz="2500" b="0" kern="0" dirty="0">
                <a:solidFill>
                  <a:schemeClr val="bg2"/>
                </a:solidFill>
              </a:rPr>
              <a:t>Thesis Brightspace has writing resources.</a:t>
            </a:r>
          </a:p>
          <a:p>
            <a:pPr marL="457200" indent="-457200" algn="l">
              <a:spcAft>
                <a:spcPts val="1000"/>
              </a:spcAft>
              <a:buFont typeface="Arial" panose="020B0604020202020204" pitchFamily="34" charset="0"/>
              <a:buChar char="•"/>
            </a:pPr>
            <a:r>
              <a:rPr lang="en-GB" sz="2500" b="0" kern="0" dirty="0">
                <a:solidFill>
                  <a:schemeClr val="bg2"/>
                </a:solidFill>
              </a:rPr>
              <a:t>Don’t forget to have time for editing. </a:t>
            </a:r>
          </a:p>
          <a:p>
            <a:pPr marL="457200" indent="-457200" algn="l">
              <a:spcAft>
                <a:spcPts val="1000"/>
              </a:spcAft>
              <a:buFont typeface="Arial" panose="020B0604020202020204" pitchFamily="34" charset="0"/>
              <a:buChar char="•"/>
            </a:pPr>
            <a:r>
              <a:rPr lang="en-GB" sz="2500" b="0" kern="0" dirty="0">
                <a:solidFill>
                  <a:schemeClr val="bg2"/>
                </a:solidFill>
              </a:rPr>
              <a:t>TPM305A Writing a Master’s Thesis in English (elective)</a:t>
            </a:r>
          </a:p>
          <a:p>
            <a:pPr algn="l">
              <a:spcAft>
                <a:spcPts val="1000"/>
              </a:spcAft>
            </a:pPr>
            <a:endParaRPr lang="en-GB" sz="2500" kern="0" dirty="0"/>
          </a:p>
        </p:txBody>
      </p:sp>
      <p:pic>
        <p:nvPicPr>
          <p:cNvPr id="4" name="Picture 3" descr="A piece of black and white lace on a table&#10;&#10;Description automatically generated">
            <a:extLst>
              <a:ext uri="{FF2B5EF4-FFF2-40B4-BE49-F238E27FC236}">
                <a16:creationId xmlns:a16="http://schemas.microsoft.com/office/drawing/2014/main" id="{0EB15505-4A5A-0976-33A5-E5BABED23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672" y="1368152"/>
            <a:ext cx="3381840" cy="4509120"/>
          </a:xfrm>
          <a:prstGeom prst="rect">
            <a:avLst/>
          </a:prstGeom>
        </p:spPr>
      </p:pic>
    </p:spTree>
    <p:extLst>
      <p:ext uri="{BB962C8B-B14F-4D97-AF65-F5344CB8AC3E}">
        <p14:creationId xmlns:p14="http://schemas.microsoft.com/office/powerpoint/2010/main" val="153634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Thesis </a:t>
            </a:r>
            <a:r>
              <a:rPr lang="en-GB" sz="3000" b="0" dirty="0" err="1">
                <a:solidFill>
                  <a:schemeClr val="bg2"/>
                </a:solidFill>
              </a:rPr>
              <a:t>Defense</a:t>
            </a:r>
            <a:endParaRPr lang="en-GB" sz="3000" dirty="0">
              <a:solidFill>
                <a:schemeClr val="bg2"/>
              </a:solidFill>
            </a:endParaRPr>
          </a:p>
        </p:txBody>
      </p:sp>
      <p:sp>
        <p:nvSpPr>
          <p:cNvPr id="5" name="Title 2"/>
          <p:cNvSpPr txBox="1">
            <a:spLocks/>
          </p:cNvSpPr>
          <p:nvPr/>
        </p:nvSpPr>
        <p:spPr bwMode="auto">
          <a:xfrm>
            <a:off x="180000" y="1124744"/>
            <a:ext cx="5421060" cy="5355256"/>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Send your full committee to Thesis office 1 month before</a:t>
            </a:r>
          </a:p>
          <a:p>
            <a:pPr marL="457200" indent="-457200" algn="l">
              <a:spcAft>
                <a:spcPts val="1000"/>
              </a:spcAft>
              <a:buFont typeface="Arial" panose="020B0604020202020204" pitchFamily="34" charset="0"/>
              <a:buChar char="•"/>
            </a:pPr>
            <a:r>
              <a:rPr lang="en-GB" b="0" kern="0" dirty="0">
                <a:solidFill>
                  <a:schemeClr val="bg2"/>
                </a:solidFill>
              </a:rPr>
              <a:t>Presentation—20-30 min open to public. </a:t>
            </a:r>
          </a:p>
          <a:p>
            <a:pPr marL="457200" indent="-457200" algn="l">
              <a:spcAft>
                <a:spcPts val="1000"/>
              </a:spcAft>
              <a:buFont typeface="Arial" panose="020B0604020202020204" pitchFamily="34" charset="0"/>
              <a:buChar char="•"/>
            </a:pPr>
            <a:r>
              <a:rPr lang="en-GB" b="0" kern="0" dirty="0">
                <a:solidFill>
                  <a:schemeClr val="bg2"/>
                </a:solidFill>
              </a:rPr>
              <a:t>Defence—30-45 min closed session oral exam</a:t>
            </a:r>
          </a:p>
          <a:p>
            <a:pPr marL="457200" indent="-457200" algn="l">
              <a:spcAft>
                <a:spcPts val="1000"/>
              </a:spcAft>
              <a:buFont typeface="Arial" panose="020B0604020202020204" pitchFamily="34" charset="0"/>
              <a:buChar char="•"/>
            </a:pPr>
            <a:r>
              <a:rPr lang="en-GB" b="0" kern="0" dirty="0">
                <a:solidFill>
                  <a:schemeClr val="bg2"/>
                </a:solidFill>
              </a:rPr>
              <a:t>Grading Scheme is available on Thesis Brightspace</a:t>
            </a:r>
          </a:p>
          <a:p>
            <a:pPr marL="457200" indent="-457200" algn="l">
              <a:spcAft>
                <a:spcPts val="1000"/>
              </a:spcAft>
              <a:buFont typeface="Arial" panose="020B0604020202020204" pitchFamily="34" charset="0"/>
              <a:buChar char="•"/>
            </a:pPr>
            <a:r>
              <a:rPr lang="en-GB" b="0" kern="0" dirty="0">
                <a:solidFill>
                  <a:schemeClr val="bg2"/>
                </a:solidFill>
              </a:rPr>
              <a:t>See study guide for committee requirements</a:t>
            </a:r>
          </a:p>
        </p:txBody>
      </p:sp>
      <p:pic>
        <p:nvPicPr>
          <p:cNvPr id="4" name="Picture 3" descr="A rainbow over Grimwith Reservoir&#10;&#10;Description automatically generated">
            <a:extLst>
              <a:ext uri="{FF2B5EF4-FFF2-40B4-BE49-F238E27FC236}">
                <a16:creationId xmlns:a16="http://schemas.microsoft.com/office/drawing/2014/main" id="{336E082B-215F-4A77-0A2A-58B9211A4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60" y="1124744"/>
            <a:ext cx="3564396" cy="4752528"/>
          </a:xfrm>
          <a:prstGeom prst="rect">
            <a:avLst/>
          </a:prstGeom>
        </p:spPr>
      </p:pic>
    </p:spTree>
    <p:extLst>
      <p:ext uri="{BB962C8B-B14F-4D97-AF65-F5344CB8AC3E}">
        <p14:creationId xmlns:p14="http://schemas.microsoft.com/office/powerpoint/2010/main" val="340123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Things will go wrong</a:t>
            </a:r>
            <a:endParaRPr lang="en-GB" sz="3000" dirty="0">
              <a:solidFill>
                <a:schemeClr val="bg2"/>
              </a:solidFill>
            </a:endParaRPr>
          </a:p>
        </p:txBody>
      </p:sp>
      <p:sp>
        <p:nvSpPr>
          <p:cNvPr id="5" name="Title 2"/>
          <p:cNvSpPr txBox="1">
            <a:spLocks/>
          </p:cNvSpPr>
          <p:nvPr/>
        </p:nvSpPr>
        <p:spPr bwMode="auto">
          <a:xfrm>
            <a:off x="180000" y="1440000"/>
            <a:ext cx="392999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Every MEP student experiences challenges and ups &amp; downs. That’s OK! Things will not go as planned.</a:t>
            </a:r>
          </a:p>
          <a:p>
            <a:pPr marL="457200" indent="-457200" algn="l">
              <a:spcAft>
                <a:spcPts val="1000"/>
              </a:spcAft>
              <a:buFont typeface="Arial" panose="020B0604020202020204" pitchFamily="34" charset="0"/>
              <a:buChar char="•"/>
            </a:pPr>
            <a:r>
              <a:rPr lang="en-GB" b="0" kern="0" dirty="0">
                <a:solidFill>
                  <a:schemeClr val="bg2"/>
                </a:solidFill>
              </a:rPr>
              <a:t>Ask for help: supervisor, academic counsellor</a:t>
            </a:r>
          </a:p>
          <a:p>
            <a:pPr algn="l">
              <a:spcAft>
                <a:spcPts val="1000"/>
              </a:spcAft>
            </a:pPr>
            <a:endParaRPr lang="en-GB" sz="1900" b="0" kern="0" dirty="0"/>
          </a:p>
          <a:p>
            <a:pPr marL="457200" indent="-457200" algn="l">
              <a:buFont typeface="Arial" panose="020B0604020202020204" pitchFamily="34" charset="0"/>
              <a:buChar char="•"/>
            </a:pPr>
            <a:endParaRPr lang="en-GB" sz="1900" b="0" kern="0" dirty="0"/>
          </a:p>
        </p:txBody>
      </p:sp>
      <p:pic>
        <p:nvPicPr>
          <p:cNvPr id="4" name="Picture 3" descr="A boat on a trailer&#10;&#10;Description automatically generated">
            <a:extLst>
              <a:ext uri="{FF2B5EF4-FFF2-40B4-BE49-F238E27FC236}">
                <a16:creationId xmlns:a16="http://schemas.microsoft.com/office/drawing/2014/main" id="{E8C5041E-1169-8ABB-CCCF-EA3B7EE06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990" y="1431740"/>
            <a:ext cx="5034010" cy="3775508"/>
          </a:xfrm>
          <a:prstGeom prst="rect">
            <a:avLst/>
          </a:prstGeom>
        </p:spPr>
      </p:pic>
    </p:spTree>
    <p:extLst>
      <p:ext uri="{BB962C8B-B14F-4D97-AF65-F5344CB8AC3E}">
        <p14:creationId xmlns:p14="http://schemas.microsoft.com/office/powerpoint/2010/main" val="369745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Resources</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Thesis Brightspace Page—references and guidelines</a:t>
            </a:r>
          </a:p>
          <a:p>
            <a:pPr marL="457200" indent="-457200" algn="l">
              <a:spcAft>
                <a:spcPts val="1000"/>
              </a:spcAft>
              <a:buFont typeface="Arial" panose="020B0604020202020204" pitchFamily="34" charset="0"/>
              <a:buChar char="•"/>
            </a:pPr>
            <a:r>
              <a:rPr lang="en-US" b="0" dirty="0">
                <a:solidFill>
                  <a:schemeClr val="bg2"/>
                </a:solidFill>
                <a:hlinkClick r:id="rId3">
                  <a:extLst>
                    <a:ext uri="{A12FA001-AC4F-418D-AE19-62706E023703}">
                      <ahyp:hlinkClr xmlns:ahyp="http://schemas.microsoft.com/office/drawing/2018/hyperlinkcolor" val="tx"/>
                    </a:ext>
                  </a:extLst>
                </a:hlinkClick>
              </a:rPr>
              <a:t>TU Delft Writing Centre</a:t>
            </a:r>
            <a:endParaRPr lang="en-US" b="0" dirty="0">
              <a:solidFill>
                <a:schemeClr val="bg2"/>
              </a:solidFill>
            </a:endParaRPr>
          </a:p>
          <a:p>
            <a:pPr marL="457200" indent="-457200" algn="l">
              <a:spcAft>
                <a:spcPts val="1000"/>
              </a:spcAft>
              <a:buFont typeface="Arial" panose="020B0604020202020204" pitchFamily="34" charset="0"/>
              <a:buChar char="•"/>
            </a:pPr>
            <a:r>
              <a:rPr lang="en-GB" sz="2500" b="0" kern="0" dirty="0">
                <a:solidFill>
                  <a:schemeClr val="bg2"/>
                </a:solidFill>
              </a:rPr>
              <a:t>Supervisor</a:t>
            </a:r>
          </a:p>
          <a:p>
            <a:pPr marL="457200" indent="-457200" algn="l">
              <a:spcAft>
                <a:spcPts val="1000"/>
              </a:spcAft>
              <a:buFont typeface="Arial" panose="020B0604020202020204" pitchFamily="34" charset="0"/>
              <a:buChar char="•"/>
            </a:pPr>
            <a:r>
              <a:rPr lang="en-GB" sz="2500" b="0" kern="0" dirty="0">
                <a:solidFill>
                  <a:schemeClr val="bg2"/>
                </a:solidFill>
              </a:rPr>
              <a:t>Academic Counsellor</a:t>
            </a:r>
            <a:endParaRPr lang="en-GB" sz="2500" kern="0" dirty="0">
              <a:solidFill>
                <a:schemeClr val="bg2"/>
              </a:solidFill>
            </a:endParaRPr>
          </a:p>
        </p:txBody>
      </p:sp>
    </p:spTree>
    <p:extLst>
      <p:ext uri="{BB962C8B-B14F-4D97-AF65-F5344CB8AC3E}">
        <p14:creationId xmlns:p14="http://schemas.microsoft.com/office/powerpoint/2010/main" val="22231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2" name="Title 1">
            <a:extLst>
              <a:ext uri="{FF2B5EF4-FFF2-40B4-BE49-F238E27FC236}">
                <a16:creationId xmlns:a16="http://schemas.microsoft.com/office/drawing/2014/main" id="{DCECBD83-750A-6B36-F470-E0162D9EAAEC}"/>
              </a:ext>
            </a:extLst>
          </p:cNvPr>
          <p:cNvSpPr>
            <a:spLocks noGrp="1"/>
          </p:cNvSpPr>
          <p:nvPr>
            <p:ph type="ctrTitle"/>
          </p:nvPr>
        </p:nvSpPr>
        <p:spPr/>
        <p:txBody>
          <a:bodyPr/>
          <a:lstStyle/>
          <a:p>
            <a:r>
              <a:rPr lang="en-GB" sz="3600" dirty="0">
                <a:solidFill>
                  <a:schemeClr val="bg2"/>
                </a:solidFill>
              </a:rPr>
              <a:t>Questions? </a:t>
            </a:r>
            <a:endParaRPr lang="nl-NL" sz="3600" dirty="0">
              <a:solidFill>
                <a:schemeClr val="bg2"/>
              </a:solidFill>
            </a:endParaRPr>
          </a:p>
        </p:txBody>
      </p:sp>
    </p:spTree>
    <p:extLst>
      <p:ext uri="{BB962C8B-B14F-4D97-AF65-F5344CB8AC3E}">
        <p14:creationId xmlns:p14="http://schemas.microsoft.com/office/powerpoint/2010/main" val="363375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bg2"/>
                </a:solidFill>
              </a:rPr>
              <a:t>Supporting Courses</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sz="2500" b="0" kern="0" dirty="0">
                <a:solidFill>
                  <a:schemeClr val="bg2"/>
                </a:solidFill>
              </a:rPr>
              <a:t>NB5015 Seminars—self paced, can finish while doing your MEP</a:t>
            </a:r>
          </a:p>
          <a:p>
            <a:pPr marL="457200" indent="-457200" algn="l">
              <a:spcAft>
                <a:spcPts val="1000"/>
              </a:spcAft>
              <a:buFont typeface="Arial" panose="020B0604020202020204" pitchFamily="34" charset="0"/>
              <a:buChar char="•"/>
            </a:pPr>
            <a:r>
              <a:rPr lang="en-GB" sz="2500" b="0" kern="0" dirty="0">
                <a:solidFill>
                  <a:schemeClr val="bg2"/>
                </a:solidFill>
              </a:rPr>
              <a:t>Project development courses are now taken BEFORE you start</a:t>
            </a:r>
          </a:p>
        </p:txBody>
      </p:sp>
    </p:spTree>
    <p:extLst>
      <p:ext uri="{BB962C8B-B14F-4D97-AF65-F5344CB8AC3E}">
        <p14:creationId xmlns:p14="http://schemas.microsoft.com/office/powerpoint/2010/main" val="229168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5" name="Title 2"/>
          <p:cNvSpPr txBox="1">
            <a:spLocks/>
          </p:cNvSpPr>
          <p:nvPr/>
        </p:nvSpPr>
        <p:spPr bwMode="auto">
          <a:xfrm>
            <a:off x="395536" y="404664"/>
            <a:ext cx="8424936" cy="5112568"/>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r>
              <a:rPr lang="en-GB" sz="1800" b="0" dirty="0">
                <a:solidFill>
                  <a:schemeClr val="bg2"/>
                </a:solidFill>
              </a:rPr>
              <a:t>Article 25 Composition of the assessment committee for MSc thesis projects</a:t>
            </a:r>
          </a:p>
          <a:p>
            <a:pPr algn="l"/>
            <a:r>
              <a:rPr lang="en-US" sz="1600" b="0" dirty="0">
                <a:solidFill>
                  <a:schemeClr val="bg2"/>
                </a:solidFill>
              </a:rPr>
              <a:t>…The committee will consist of at least three members. At least two members belong to academic staff (tenured or tenure track) not limited to TU Delft, Erasmus MC, nor Leiden University or members for the occasion appointed by the Board of Examiners (art 5.2)</a:t>
            </a:r>
            <a:r>
              <a:rPr lang="en-US" sz="1600" b="0" baseline="30000" dirty="0">
                <a:solidFill>
                  <a:schemeClr val="bg2"/>
                </a:solidFill>
                <a:hlinkClick r:id="rId3" action="ppaction://hlinkfile">
                  <a:extLst>
                    <a:ext uri="{A12FA001-AC4F-418D-AE19-62706E023703}">
                      <ahyp:hlinkClr xmlns:ahyp="http://schemas.microsoft.com/office/drawing/2018/hyperlinkcolor" val="tx"/>
                    </a:ext>
                  </a:extLst>
                </a:hlinkClick>
              </a:rPr>
              <a:t>[1]</a:t>
            </a:r>
            <a:r>
              <a:rPr lang="en-US" sz="1600" b="0" dirty="0">
                <a:solidFill>
                  <a:schemeClr val="bg2"/>
                </a:solidFill>
              </a:rPr>
              <a:t>. The third member can be a member of academic staff or a researcher with a PhD employed at TU Delft (or Erasmus MC, for Nanobiology). Together they satisfy the criteria a to d. Committee members that do not meet the criteria, including PhD students, can be added as fourth or fifth member of the committee.</a:t>
            </a:r>
            <a:endParaRPr lang="en-GB" sz="1600" b="0" dirty="0">
              <a:solidFill>
                <a:schemeClr val="bg2"/>
              </a:solidFill>
            </a:endParaRPr>
          </a:p>
          <a:p>
            <a:pPr algn="l"/>
            <a:r>
              <a:rPr lang="en-GB" sz="1600" b="0" dirty="0">
                <a:solidFill>
                  <a:schemeClr val="bg2"/>
                </a:solidFill>
              </a:rPr>
              <a:t> </a:t>
            </a:r>
          </a:p>
          <a:p>
            <a:pPr marL="271463" indent="-271463" algn="l">
              <a:tabLst>
                <a:tab pos="271463" algn="l"/>
              </a:tabLst>
            </a:pPr>
            <a:r>
              <a:rPr lang="en-GB" sz="1600" b="0" dirty="0">
                <a:solidFill>
                  <a:schemeClr val="bg2"/>
                </a:solidFill>
              </a:rPr>
              <a:t>a.	One of the members of academic staff is the responsible thesis supervisor, chosen according to the Programme </a:t>
            </a:r>
            <a:r>
              <a:rPr lang="en-GB" sz="1600" b="0" dirty="0" err="1">
                <a:solidFill>
                  <a:schemeClr val="bg2"/>
                </a:solidFill>
              </a:rPr>
              <a:t>speci</a:t>
            </a:r>
            <a:r>
              <a:rPr lang="en-US" sz="1600" b="0" dirty="0">
                <a:solidFill>
                  <a:schemeClr val="bg2"/>
                </a:solidFill>
              </a:rPr>
              <a:t>fic appendix to the MSc Teaching and Examination Regulations. In case of two supervisors both are member; </a:t>
            </a:r>
            <a:endParaRPr lang="en-GB" sz="1600" b="0" dirty="0">
              <a:solidFill>
                <a:schemeClr val="bg2"/>
              </a:solidFill>
            </a:endParaRPr>
          </a:p>
          <a:p>
            <a:pPr marL="271463" indent="-271463" algn="l">
              <a:tabLst>
                <a:tab pos="271463" algn="l"/>
              </a:tabLst>
            </a:pPr>
            <a:r>
              <a:rPr lang="en-US" sz="1600" b="0" dirty="0">
                <a:solidFill>
                  <a:schemeClr val="bg2"/>
                </a:solidFill>
              </a:rPr>
              <a:t>b.	One of the members belongs to the teaching staff of the MSc programme, according to art 5.1.a</a:t>
            </a:r>
            <a:r>
              <a:rPr lang="en-US" sz="1600" b="0" baseline="30000" dirty="0">
                <a:solidFill>
                  <a:schemeClr val="bg2"/>
                </a:solidFill>
                <a:hlinkClick r:id="rId4" action="ppaction://hlinkfile">
                  <a:extLst>
                    <a:ext uri="{A12FA001-AC4F-418D-AE19-62706E023703}">
                      <ahyp:hlinkClr xmlns:ahyp="http://schemas.microsoft.com/office/drawing/2018/hyperlinkcolor" val="tx"/>
                    </a:ext>
                  </a:extLst>
                </a:hlinkClick>
              </a:rPr>
              <a:t>[2]</a:t>
            </a:r>
            <a:r>
              <a:rPr lang="en-US" sz="1600" b="0" dirty="0">
                <a:solidFill>
                  <a:schemeClr val="bg2"/>
                </a:solidFill>
              </a:rPr>
              <a:t>, and is familiar with the final attainment levels of the programme;</a:t>
            </a:r>
            <a:r>
              <a:rPr lang="en-GB" sz="1600" b="0" dirty="0">
                <a:solidFill>
                  <a:schemeClr val="bg2"/>
                </a:solidFill>
              </a:rPr>
              <a:t> </a:t>
            </a:r>
          </a:p>
          <a:p>
            <a:pPr marL="271463" indent="-271463" algn="l">
              <a:tabLst>
                <a:tab pos="271463" algn="l"/>
              </a:tabLst>
            </a:pPr>
            <a:r>
              <a:rPr lang="en-US" sz="1600" b="0" dirty="0">
                <a:solidFill>
                  <a:schemeClr val="bg2"/>
                </a:solidFill>
              </a:rPr>
              <a:t>c.	One of the members is a full professor or an associate professor with </a:t>
            </a:r>
            <a:r>
              <a:rPr lang="en-US" sz="1600" b="0" dirty="0" err="1">
                <a:solidFill>
                  <a:schemeClr val="bg2"/>
                </a:solidFill>
              </a:rPr>
              <a:t>ius</a:t>
            </a:r>
            <a:r>
              <a:rPr lang="en-US" sz="1600" b="0" dirty="0">
                <a:solidFill>
                  <a:schemeClr val="bg2"/>
                </a:solidFill>
              </a:rPr>
              <a:t> </a:t>
            </a:r>
            <a:r>
              <a:rPr lang="en-US" sz="1600" b="0" dirty="0" err="1">
                <a:solidFill>
                  <a:schemeClr val="bg2"/>
                </a:solidFill>
              </a:rPr>
              <a:t>promovendi</a:t>
            </a:r>
            <a:r>
              <a:rPr lang="en-US" sz="1600" b="0" dirty="0">
                <a:solidFill>
                  <a:schemeClr val="bg2"/>
                </a:solidFill>
              </a:rPr>
              <a:t>;</a:t>
            </a:r>
            <a:endParaRPr lang="en-GB" sz="1600" b="0" dirty="0">
              <a:solidFill>
                <a:schemeClr val="bg2"/>
              </a:solidFill>
            </a:endParaRPr>
          </a:p>
          <a:p>
            <a:pPr marL="271463" indent="-271463" algn="l">
              <a:tabLst>
                <a:tab pos="271463" algn="l"/>
              </a:tabLst>
            </a:pPr>
            <a:r>
              <a:rPr lang="en-US" sz="1600" b="0" dirty="0">
                <a:solidFill>
                  <a:schemeClr val="bg2"/>
                </a:solidFill>
              </a:rPr>
              <a:t>d.	One of the members of academic staff belongs to a TU Delft</a:t>
            </a:r>
            <a:r>
              <a:rPr lang="en-US" sz="1600" b="0" baseline="30000" dirty="0">
                <a:solidFill>
                  <a:schemeClr val="bg2"/>
                </a:solidFill>
                <a:hlinkClick r:id="rId5" action="ppaction://hlinkfile">
                  <a:extLst>
                    <a:ext uri="{A12FA001-AC4F-418D-AE19-62706E023703}">
                      <ahyp:hlinkClr xmlns:ahyp="http://schemas.microsoft.com/office/drawing/2018/hyperlinkcolor" val="tx"/>
                    </a:ext>
                  </a:extLst>
                </a:hlinkClick>
              </a:rPr>
              <a:t>[3]</a:t>
            </a:r>
            <a:r>
              <a:rPr lang="en-US" sz="1600" b="0" dirty="0">
                <a:solidFill>
                  <a:schemeClr val="bg2"/>
                </a:solidFill>
              </a:rPr>
              <a:t> research group or research entity independent</a:t>
            </a:r>
            <a:r>
              <a:rPr lang="en-US" sz="1600" b="0" baseline="30000" dirty="0">
                <a:solidFill>
                  <a:schemeClr val="bg2"/>
                </a:solidFill>
                <a:hlinkClick r:id="rId6" action="ppaction://hlinkfile">
                  <a:extLst>
                    <a:ext uri="{A12FA001-AC4F-418D-AE19-62706E023703}">
                      <ahyp:hlinkClr xmlns:ahyp="http://schemas.microsoft.com/office/drawing/2018/hyperlinkcolor" val="tx"/>
                    </a:ext>
                  </a:extLst>
                </a:hlinkClick>
              </a:rPr>
              <a:t>[4]</a:t>
            </a:r>
            <a:r>
              <a:rPr lang="en-US" sz="1600" b="0" dirty="0">
                <a:solidFill>
                  <a:schemeClr val="bg2"/>
                </a:solidFill>
              </a:rPr>
              <a:t> of the responsible thesis supervisor.</a:t>
            </a:r>
            <a:endParaRPr lang="en-GB" sz="1600" b="0" dirty="0">
              <a:solidFill>
                <a:schemeClr val="bg2"/>
              </a:solidFill>
            </a:endParaRPr>
          </a:p>
          <a:p>
            <a:pPr algn="l"/>
            <a:r>
              <a:rPr lang="en-GB" sz="1600" b="0" dirty="0">
                <a:solidFill>
                  <a:schemeClr val="bg2"/>
                </a:solidFill>
              </a:rPr>
              <a:t>If the composition of the assessment committee does not meet the regulations mentioned, the proposal must be submitted to Board of Examiners.</a:t>
            </a:r>
          </a:p>
          <a:p>
            <a:pPr algn="l"/>
            <a:r>
              <a:rPr lang="en-GB" sz="1400" b="0" dirty="0">
                <a:solidFill>
                  <a:schemeClr val="bg2"/>
                </a:solidFill>
              </a:rPr>
              <a:t>Note: The Board of Examiners has decided that in practice one of the members belongs to the teaching staff of the MSc or the BSc programme, and is familiar with the final attainment levels of the programme</a:t>
            </a:r>
          </a:p>
        </p:txBody>
      </p:sp>
    </p:spTree>
    <p:extLst>
      <p:ext uri="{BB962C8B-B14F-4D97-AF65-F5344CB8AC3E}">
        <p14:creationId xmlns:p14="http://schemas.microsoft.com/office/powerpoint/2010/main" val="224755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accent4">
                    <a:lumMod val="50000"/>
                  </a:schemeClr>
                </a:solidFill>
              </a:rPr>
              <a:t>What is a Master’s End Project (MEP)?</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endParaRPr lang="en-GB" kern="0" dirty="0">
              <a:solidFill>
                <a:schemeClr val="accent4">
                  <a:lumMod val="50000"/>
                </a:schemeClr>
              </a:solidFill>
            </a:endParaRPr>
          </a:p>
        </p:txBody>
      </p:sp>
      <p:pic>
        <p:nvPicPr>
          <p:cNvPr id="4" name="Picture 3" descr="A model of a sailboat&#10;&#10;Description automatically generated">
            <a:extLst>
              <a:ext uri="{FF2B5EF4-FFF2-40B4-BE49-F238E27FC236}">
                <a16:creationId xmlns:a16="http://schemas.microsoft.com/office/drawing/2014/main" id="{2BC1A711-5ADB-BE57-FA1F-282D077B2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130" y="1008113"/>
            <a:ext cx="3651870" cy="4869160"/>
          </a:xfrm>
          <a:prstGeom prst="rect">
            <a:avLst/>
          </a:prstGeom>
        </p:spPr>
      </p:pic>
      <p:sp>
        <p:nvSpPr>
          <p:cNvPr id="7" name="TextBox 6">
            <a:extLst>
              <a:ext uri="{FF2B5EF4-FFF2-40B4-BE49-F238E27FC236}">
                <a16:creationId xmlns:a16="http://schemas.microsoft.com/office/drawing/2014/main" id="{7AED4244-93F2-32DF-913A-367FF1CB3D07}"/>
              </a:ext>
            </a:extLst>
          </p:cNvPr>
          <p:cNvSpPr txBox="1"/>
          <p:nvPr/>
        </p:nvSpPr>
        <p:spPr>
          <a:xfrm>
            <a:off x="180000" y="1810599"/>
            <a:ext cx="5132130" cy="1456809"/>
          </a:xfrm>
          <a:prstGeom prst="rect">
            <a:avLst/>
          </a:prstGeom>
          <a:noFill/>
        </p:spPr>
        <p:txBody>
          <a:bodyPr wrap="square" rtlCol="0">
            <a:spAutoFit/>
          </a:bodyPr>
          <a:lstStyle/>
          <a:p>
            <a:pPr>
              <a:spcAft>
                <a:spcPts val="1000"/>
              </a:spcAft>
            </a:pPr>
            <a:r>
              <a:rPr lang="en-GB" sz="2400" dirty="0">
                <a:solidFill>
                  <a:schemeClr val="bg2"/>
                </a:solidFill>
              </a:rPr>
              <a:t>What is it?</a:t>
            </a:r>
          </a:p>
          <a:p>
            <a:pPr>
              <a:spcAft>
                <a:spcPts val="1000"/>
              </a:spcAft>
            </a:pPr>
            <a:r>
              <a:rPr lang="en-GB" sz="2400" dirty="0">
                <a:solidFill>
                  <a:schemeClr val="bg2"/>
                </a:solidFill>
              </a:rPr>
              <a:t>How long is it? </a:t>
            </a:r>
          </a:p>
          <a:p>
            <a:pPr>
              <a:spcAft>
                <a:spcPts val="1000"/>
              </a:spcAft>
            </a:pPr>
            <a:r>
              <a:rPr lang="en-GB" sz="2400" dirty="0">
                <a:solidFill>
                  <a:schemeClr val="bg2"/>
                </a:solidFill>
              </a:rPr>
              <a:t>What does it include?  </a:t>
            </a:r>
            <a:endParaRPr lang="nl-NL" sz="2400" dirty="0">
              <a:solidFill>
                <a:schemeClr val="bg2"/>
              </a:solidFill>
            </a:endParaRPr>
          </a:p>
        </p:txBody>
      </p:sp>
    </p:spTree>
    <p:extLst>
      <p:ext uri="{BB962C8B-B14F-4D97-AF65-F5344CB8AC3E}">
        <p14:creationId xmlns:p14="http://schemas.microsoft.com/office/powerpoint/2010/main" val="160304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Steps of a MEP</a:t>
            </a: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mj-lt"/>
              <a:buAutoNum type="arabicPeriod"/>
            </a:pPr>
            <a:r>
              <a:rPr lang="en-GB" b="0" kern="0" dirty="0">
                <a:solidFill>
                  <a:schemeClr val="accent4">
                    <a:lumMod val="50000"/>
                  </a:schemeClr>
                </a:solidFill>
              </a:rPr>
              <a:t>Enrol in Brightspace Thesis End Project</a:t>
            </a:r>
          </a:p>
          <a:p>
            <a:pPr marL="457200" indent="-457200" algn="l">
              <a:spcAft>
                <a:spcPts val="1000"/>
              </a:spcAft>
              <a:buFont typeface="+mj-lt"/>
              <a:buAutoNum type="arabicPeriod"/>
            </a:pPr>
            <a:r>
              <a:rPr lang="en-GB" b="0" kern="0" dirty="0">
                <a:solidFill>
                  <a:schemeClr val="accent4">
                    <a:lumMod val="50000"/>
                  </a:schemeClr>
                </a:solidFill>
              </a:rPr>
              <a:t>Find a supervisor and project</a:t>
            </a:r>
          </a:p>
          <a:p>
            <a:pPr marL="457200" indent="-457200" algn="l">
              <a:spcAft>
                <a:spcPts val="1000"/>
              </a:spcAft>
              <a:buFont typeface="+mj-lt"/>
              <a:buAutoNum type="arabicPeriod"/>
            </a:pPr>
            <a:r>
              <a:rPr lang="en-GB" b="0" kern="0" dirty="0">
                <a:solidFill>
                  <a:schemeClr val="accent4">
                    <a:lumMod val="50000"/>
                  </a:schemeClr>
                </a:solidFill>
              </a:rPr>
              <a:t>Do the Project Development Courses</a:t>
            </a:r>
          </a:p>
          <a:p>
            <a:pPr marL="457200" indent="-457200" algn="l">
              <a:spcAft>
                <a:spcPts val="1000"/>
              </a:spcAft>
              <a:buFont typeface="+mj-lt"/>
              <a:buAutoNum type="arabicPeriod"/>
            </a:pPr>
            <a:r>
              <a:rPr lang="en-GB" b="0" kern="0" dirty="0">
                <a:solidFill>
                  <a:schemeClr val="accent4">
                    <a:lumMod val="50000"/>
                  </a:schemeClr>
                </a:solidFill>
              </a:rPr>
              <a:t>Get it approved</a:t>
            </a:r>
          </a:p>
          <a:p>
            <a:pPr marL="457200" indent="-457200" algn="l">
              <a:spcAft>
                <a:spcPts val="1000"/>
              </a:spcAft>
              <a:buFont typeface="+mj-lt"/>
              <a:buAutoNum type="arabicPeriod"/>
            </a:pPr>
            <a:r>
              <a:rPr lang="en-GB" b="0" kern="0" dirty="0">
                <a:solidFill>
                  <a:schemeClr val="accent4">
                    <a:lumMod val="50000"/>
                  </a:schemeClr>
                </a:solidFill>
              </a:rPr>
              <a:t>Do the research</a:t>
            </a:r>
          </a:p>
          <a:p>
            <a:pPr marL="457200" indent="-457200" algn="l">
              <a:spcAft>
                <a:spcPts val="1000"/>
              </a:spcAft>
              <a:buFont typeface="+mj-lt"/>
              <a:buAutoNum type="arabicPeriod"/>
            </a:pPr>
            <a:r>
              <a:rPr lang="en-GB" b="0" kern="0" dirty="0">
                <a:solidFill>
                  <a:schemeClr val="accent4">
                    <a:lumMod val="50000"/>
                  </a:schemeClr>
                </a:solidFill>
              </a:rPr>
              <a:t>Write the report</a:t>
            </a:r>
          </a:p>
          <a:p>
            <a:pPr marL="457200" indent="-457200" algn="l">
              <a:spcAft>
                <a:spcPts val="1000"/>
              </a:spcAft>
              <a:buFont typeface="+mj-lt"/>
              <a:buAutoNum type="arabicPeriod"/>
            </a:pPr>
            <a:r>
              <a:rPr lang="en-GB" b="0" kern="0" dirty="0">
                <a:solidFill>
                  <a:schemeClr val="accent4">
                    <a:lumMod val="50000"/>
                  </a:schemeClr>
                </a:solidFill>
              </a:rPr>
              <a:t>Defend it</a:t>
            </a:r>
            <a:endParaRPr lang="en-GB" kern="0" dirty="0">
              <a:solidFill>
                <a:schemeClr val="accent4">
                  <a:lumMod val="50000"/>
                </a:schemeClr>
              </a:solidFill>
            </a:endParaRPr>
          </a:p>
        </p:txBody>
      </p:sp>
    </p:spTree>
    <p:extLst>
      <p:ext uri="{BB962C8B-B14F-4D97-AF65-F5344CB8AC3E}">
        <p14:creationId xmlns:p14="http://schemas.microsoft.com/office/powerpoint/2010/main" val="151166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Enrol in Brightspace</a:t>
            </a:r>
          </a:p>
        </p:txBody>
      </p:sp>
      <p:sp>
        <p:nvSpPr>
          <p:cNvPr id="5" name="Title 2"/>
          <p:cNvSpPr txBox="1">
            <a:spLocks/>
          </p:cNvSpPr>
          <p:nvPr/>
        </p:nvSpPr>
        <p:spPr bwMode="auto">
          <a:xfrm>
            <a:off x="180000" y="2924943"/>
            <a:ext cx="8784000" cy="2592289"/>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Step by Step guide </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MEP Application forms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GreenList </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Writing Guidelines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Grading Scheme</a:t>
            </a:r>
            <a:endParaRPr lang="en-GB" kern="0" dirty="0">
              <a:solidFill>
                <a:schemeClr val="accent4">
                  <a:lumMod val="50000"/>
                </a:schemeClr>
              </a:solidFill>
            </a:endParaRPr>
          </a:p>
        </p:txBody>
      </p:sp>
      <p:pic>
        <p:nvPicPr>
          <p:cNvPr id="7" name="Picture 6"/>
          <p:cNvPicPr>
            <a:picLocks noChangeAspect="1"/>
          </p:cNvPicPr>
          <p:nvPr/>
        </p:nvPicPr>
        <p:blipFill rotWithShape="1">
          <a:blip r:embed="rId3"/>
          <a:srcRect l="1289" t="9903" r="2070" b="5918"/>
          <a:stretch/>
        </p:blipFill>
        <p:spPr>
          <a:xfrm>
            <a:off x="827584" y="1112434"/>
            <a:ext cx="7488831" cy="1697468"/>
          </a:xfrm>
          <a:prstGeom prst="rect">
            <a:avLst/>
          </a:prstGeom>
        </p:spPr>
      </p:pic>
    </p:spTree>
    <p:extLst>
      <p:ext uri="{BB962C8B-B14F-4D97-AF65-F5344CB8AC3E}">
        <p14:creationId xmlns:p14="http://schemas.microsoft.com/office/powerpoint/2010/main" val="316818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How do you find a supervisor?</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spcAft>
                <a:spcPts val="1000"/>
              </a:spcAft>
            </a:pPr>
            <a:r>
              <a:rPr lang="en-GB" sz="2200" b="0" kern="0" dirty="0">
                <a:solidFill>
                  <a:schemeClr val="accent4">
                    <a:lumMod val="50000"/>
                  </a:schemeClr>
                </a:solidFill>
              </a:rPr>
              <a:t>GreenList</a:t>
            </a:r>
          </a:p>
          <a:p>
            <a:pPr algn="l">
              <a:spcAft>
                <a:spcPts val="1000"/>
              </a:spcAft>
            </a:pPr>
            <a:r>
              <a:rPr lang="en-GB" sz="2200" b="0" kern="0" dirty="0">
                <a:solidFill>
                  <a:schemeClr val="accent4">
                    <a:lumMod val="50000"/>
                  </a:schemeClr>
                </a:solidFill>
              </a:rPr>
              <a:t>Seminars</a:t>
            </a:r>
          </a:p>
          <a:p>
            <a:pPr algn="l">
              <a:spcAft>
                <a:spcPts val="1000"/>
              </a:spcAft>
            </a:pPr>
            <a:r>
              <a:rPr lang="en-GB" sz="2200" b="0" kern="0" dirty="0">
                <a:solidFill>
                  <a:schemeClr val="accent4">
                    <a:lumMod val="50000"/>
                  </a:schemeClr>
                </a:solidFill>
              </a:rPr>
              <a:t>Read articles</a:t>
            </a:r>
          </a:p>
          <a:p>
            <a:pPr algn="l">
              <a:spcAft>
                <a:spcPts val="1000"/>
              </a:spcAft>
            </a:pPr>
            <a:r>
              <a:rPr lang="en-GB" sz="2200" b="0" kern="0" dirty="0">
                <a:solidFill>
                  <a:schemeClr val="accent4">
                    <a:lumMod val="50000"/>
                  </a:schemeClr>
                </a:solidFill>
              </a:rPr>
              <a:t>Network</a:t>
            </a:r>
          </a:p>
          <a:p>
            <a:pPr algn="l">
              <a:spcAft>
                <a:spcPts val="1000"/>
              </a:spcAft>
            </a:pPr>
            <a:r>
              <a:rPr lang="en-GB" sz="2200" b="0" kern="0" dirty="0">
                <a:solidFill>
                  <a:schemeClr val="accent4">
                    <a:lumMod val="50000"/>
                  </a:schemeClr>
                </a:solidFill>
              </a:rPr>
              <a:t>BEP/MEP Booklet</a:t>
            </a:r>
          </a:p>
        </p:txBody>
      </p:sp>
      <p:pic>
        <p:nvPicPr>
          <p:cNvPr id="4" name="Picture 3" descr="A goat looking through a fence&#10;&#10;Description automatically generated">
            <a:extLst>
              <a:ext uri="{FF2B5EF4-FFF2-40B4-BE49-F238E27FC236}">
                <a16:creationId xmlns:a16="http://schemas.microsoft.com/office/drawing/2014/main" id="{C59BA8D9-550A-35F6-0A75-483738139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221432"/>
            <a:ext cx="3491880" cy="4655840"/>
          </a:xfrm>
          <a:prstGeom prst="rect">
            <a:avLst/>
          </a:prstGeom>
        </p:spPr>
      </p:pic>
    </p:spTree>
    <p:extLst>
      <p:ext uri="{BB962C8B-B14F-4D97-AF65-F5344CB8AC3E}">
        <p14:creationId xmlns:p14="http://schemas.microsoft.com/office/powerpoint/2010/main" val="2850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Meeting with Potential Supervisors</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r>
              <a:rPr lang="en-GB" b="0" kern="0" dirty="0">
                <a:solidFill>
                  <a:schemeClr val="accent4">
                    <a:lumMod val="50000"/>
                  </a:schemeClr>
                </a:solidFill>
              </a:rPr>
              <a:t>Talk to multiple interesting research supervisors:</a:t>
            </a:r>
          </a:p>
          <a:p>
            <a:pPr algn="l"/>
            <a:endParaRPr lang="en-GB" b="0" kern="0" dirty="0">
              <a:solidFill>
                <a:schemeClr val="accent4">
                  <a:lumMod val="50000"/>
                </a:schemeClr>
              </a:solidFill>
            </a:endParaRPr>
          </a:p>
          <a:p>
            <a:pPr marL="457200" indent="-457200" algn="l">
              <a:spcAft>
                <a:spcPts val="1000"/>
              </a:spcAft>
              <a:buFont typeface="Arial" panose="020B0604020202020204" pitchFamily="34" charset="0"/>
              <a:buChar char="•"/>
            </a:pPr>
            <a:r>
              <a:rPr lang="en-GB" b="0" kern="0" dirty="0">
                <a:solidFill>
                  <a:schemeClr val="accent4">
                    <a:lumMod val="50000"/>
                  </a:schemeClr>
                </a:solidFill>
              </a:rPr>
              <a:t>Bring your study plan</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Ask all your questions</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Indicate clearly what you want</a:t>
            </a:r>
          </a:p>
          <a:p>
            <a:pPr lvl="1"/>
            <a:endParaRPr lang="en-GB" b="0" kern="0" dirty="0">
              <a:solidFill>
                <a:schemeClr val="accent4">
                  <a:lumMod val="50000"/>
                </a:schemeClr>
              </a:solidFill>
            </a:endParaRPr>
          </a:p>
        </p:txBody>
      </p:sp>
    </p:spTree>
    <p:extLst>
      <p:ext uri="{BB962C8B-B14F-4D97-AF65-F5344CB8AC3E}">
        <p14:creationId xmlns:p14="http://schemas.microsoft.com/office/powerpoint/2010/main" val="21865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Considerations</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lgn="l">
              <a:spcAft>
                <a:spcPts val="1000"/>
              </a:spcAft>
            </a:pPr>
            <a:r>
              <a:rPr lang="en-GB" b="0" kern="0" dirty="0">
                <a:solidFill>
                  <a:schemeClr val="accent4">
                    <a:lumMod val="50000"/>
                  </a:schemeClr>
                </a:solidFill>
              </a:rPr>
              <a:t>You should ask about:</a:t>
            </a:r>
          </a:p>
        </p:txBody>
      </p:sp>
      <p:sp>
        <p:nvSpPr>
          <p:cNvPr id="2" name="TextBox 1">
            <a:extLst>
              <a:ext uri="{FF2B5EF4-FFF2-40B4-BE49-F238E27FC236}">
                <a16:creationId xmlns:a16="http://schemas.microsoft.com/office/drawing/2014/main" id="{51DE38C6-4D80-373D-559E-D8C23F58383B}"/>
              </a:ext>
            </a:extLst>
          </p:cNvPr>
          <p:cNvSpPr txBox="1"/>
          <p:nvPr/>
        </p:nvSpPr>
        <p:spPr>
          <a:xfrm>
            <a:off x="377280" y="1916832"/>
            <a:ext cx="4176464" cy="3836948"/>
          </a:xfrm>
          <a:prstGeom prst="rect">
            <a:avLst/>
          </a:prstGeom>
          <a:noFill/>
        </p:spPr>
        <p:txBody>
          <a:bodyPr wrap="square" rtlCol="0">
            <a:spAutoFit/>
          </a:bodyPr>
          <a:lstStyle/>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Research group work environment</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Communication with supervisor</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Average time to completion </a:t>
            </a:r>
          </a:p>
          <a:p>
            <a:pPr marL="457200" indent="-457200" algn="l">
              <a:spcAft>
                <a:spcPts val="1000"/>
              </a:spcAft>
              <a:buFont typeface="Arial" panose="020B0604020202020204" pitchFamily="34" charset="0"/>
              <a:buChar char="•"/>
            </a:pPr>
            <a:r>
              <a:rPr lang="en-GB" sz="2400" b="0" kern="0" dirty="0">
                <a:solidFill>
                  <a:schemeClr val="accent4">
                    <a:lumMod val="50000"/>
                  </a:schemeClr>
                </a:solidFill>
              </a:rPr>
              <a:t>Outcomes—where do graduates of the lab go</a:t>
            </a:r>
          </a:p>
          <a:p>
            <a:endParaRPr lang="nl-NL" dirty="0"/>
          </a:p>
        </p:txBody>
      </p:sp>
      <p:pic>
        <p:nvPicPr>
          <p:cNvPr id="8" name="Picture 7" descr="A group of wind turbines in the middle of the ocean&#10;&#10;Description automatically generated">
            <a:extLst>
              <a:ext uri="{FF2B5EF4-FFF2-40B4-BE49-F238E27FC236}">
                <a16:creationId xmlns:a16="http://schemas.microsoft.com/office/drawing/2014/main" id="{BD56DE10-885D-387B-8841-90279F963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156" y="1650222"/>
            <a:ext cx="4867768" cy="3650826"/>
          </a:xfrm>
          <a:prstGeom prst="rect">
            <a:avLst/>
          </a:prstGeom>
        </p:spPr>
      </p:pic>
    </p:spTree>
    <p:extLst>
      <p:ext uri="{BB962C8B-B14F-4D97-AF65-F5344CB8AC3E}">
        <p14:creationId xmlns:p14="http://schemas.microsoft.com/office/powerpoint/2010/main" val="26331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0"/>
            <a:ext cx="9144000" cy="1440000"/>
          </a:xfrm>
        </p:spPr>
        <p:txBody>
          <a:bodyPr/>
          <a:lstStyle/>
          <a:p>
            <a:r>
              <a:rPr lang="en-GB" sz="3000" b="0" dirty="0">
                <a:solidFill>
                  <a:schemeClr val="accent4">
                    <a:lumMod val="50000"/>
                  </a:schemeClr>
                </a:solidFill>
              </a:rPr>
              <a:t>Supervision</a:t>
            </a:r>
            <a:endParaRPr lang="en-GB" sz="3000" dirty="0">
              <a:solidFill>
                <a:schemeClr val="accent4">
                  <a:lumMod val="50000"/>
                </a:schemeClr>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accent4">
                    <a:lumMod val="50000"/>
                  </a:schemeClr>
                </a:solidFill>
              </a:rPr>
              <a:t>Must be a supervisor from the green list: this person is officially responsible for your MEP and the assessment.</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Guidance on your MEP is almost always done by daily supervisor: mostly PhD student or Postdoc.</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Picking a supervisor who is a good match for you may be the most important part of your MEP. </a:t>
            </a:r>
          </a:p>
          <a:p>
            <a:pPr marL="457200" indent="-457200" algn="l">
              <a:spcAft>
                <a:spcPts val="1000"/>
              </a:spcAft>
              <a:buFont typeface="Arial" panose="020B0604020202020204" pitchFamily="34" charset="0"/>
              <a:buChar char="•"/>
            </a:pPr>
            <a:r>
              <a:rPr lang="en-GB" b="0" kern="0" dirty="0">
                <a:solidFill>
                  <a:schemeClr val="accent4">
                    <a:lumMod val="50000"/>
                  </a:schemeClr>
                </a:solidFill>
              </a:rPr>
              <a:t>Research group environment</a:t>
            </a:r>
          </a:p>
        </p:txBody>
      </p:sp>
    </p:spTree>
    <p:extLst>
      <p:ext uri="{BB962C8B-B14F-4D97-AF65-F5344CB8AC3E}">
        <p14:creationId xmlns:p14="http://schemas.microsoft.com/office/powerpoint/2010/main" val="168586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0"/>
            <a:ext cx="9180512" cy="5877272"/>
          </a:xfrm>
          <a:prstGeom prst="rect">
            <a:avLst/>
          </a:prstGeom>
          <a:gradFill>
            <a:gsLst>
              <a:gs pos="48500">
                <a:schemeClr val="tx2">
                  <a:lumMod val="40000"/>
                  <a:lumOff val="60000"/>
                </a:schemeClr>
              </a:gs>
              <a:gs pos="0">
                <a:srgbClr val="136B68">
                  <a:alpha val="57000"/>
                </a:srgbClr>
              </a:gs>
              <a:gs pos="99000">
                <a:srgbClr val="08A7FF">
                  <a:alpha val="57000"/>
                </a:srgb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TextBox 1"/>
          <p:cNvSpPr txBox="1">
            <a:spLocks noChangeArrowheads="1"/>
          </p:cNvSpPr>
          <p:nvPr/>
        </p:nvSpPr>
        <p:spPr bwMode="auto">
          <a:xfrm>
            <a:off x="-1201738" y="22018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i="1">
                <a:solidFill>
                  <a:srgbClr val="0D1F74"/>
                </a:solidFill>
                <a:latin typeface="Arial" charset="0"/>
                <a:ea typeface="ＭＳ Ｐゴシック" charset="0"/>
                <a:cs typeface="ＭＳ Ｐゴシック" charset="0"/>
              </a:defRPr>
            </a:lvl1pPr>
            <a:lvl2pPr marL="742950" indent="-285750">
              <a:defRPr sz="2000" i="1">
                <a:solidFill>
                  <a:srgbClr val="0D1F74"/>
                </a:solidFill>
                <a:latin typeface="Arial" charset="0"/>
                <a:ea typeface="ＭＳ Ｐゴシック" charset="0"/>
              </a:defRPr>
            </a:lvl2pPr>
            <a:lvl3pPr marL="1143000" indent="-228600">
              <a:defRPr sz="2000" i="1">
                <a:solidFill>
                  <a:srgbClr val="0D1F74"/>
                </a:solidFill>
                <a:latin typeface="Arial" charset="0"/>
                <a:ea typeface="ＭＳ Ｐゴシック" charset="0"/>
              </a:defRPr>
            </a:lvl3pPr>
            <a:lvl4pPr marL="1600200" indent="-228600">
              <a:defRPr sz="2000" i="1">
                <a:solidFill>
                  <a:srgbClr val="0D1F74"/>
                </a:solidFill>
                <a:latin typeface="Arial" charset="0"/>
                <a:ea typeface="ＭＳ Ｐゴシック" charset="0"/>
              </a:defRPr>
            </a:lvl4pPr>
            <a:lvl5pPr marL="2057400" indent="-228600">
              <a:defRPr sz="2000" i="1">
                <a:solidFill>
                  <a:srgbClr val="0D1F74"/>
                </a:solidFill>
                <a:latin typeface="Arial" charset="0"/>
                <a:ea typeface="ＭＳ Ｐゴシック" charset="0"/>
              </a:defRPr>
            </a:lvl5pPr>
            <a:lvl6pPr marL="2514600" indent="-228600" eaLnBrk="0" fontAlgn="base" hangingPunct="0">
              <a:spcBef>
                <a:spcPct val="0"/>
              </a:spcBef>
              <a:spcAft>
                <a:spcPct val="0"/>
              </a:spcAft>
              <a:defRPr sz="2000" i="1">
                <a:solidFill>
                  <a:srgbClr val="0D1F74"/>
                </a:solidFill>
                <a:latin typeface="Arial" charset="0"/>
                <a:ea typeface="ＭＳ Ｐゴシック" charset="0"/>
              </a:defRPr>
            </a:lvl6pPr>
            <a:lvl7pPr marL="2971800" indent="-228600" eaLnBrk="0" fontAlgn="base" hangingPunct="0">
              <a:spcBef>
                <a:spcPct val="0"/>
              </a:spcBef>
              <a:spcAft>
                <a:spcPct val="0"/>
              </a:spcAft>
              <a:defRPr sz="2000" i="1">
                <a:solidFill>
                  <a:srgbClr val="0D1F74"/>
                </a:solidFill>
                <a:latin typeface="Arial" charset="0"/>
                <a:ea typeface="ＭＳ Ｐゴシック" charset="0"/>
              </a:defRPr>
            </a:lvl7pPr>
            <a:lvl8pPr marL="3429000" indent="-228600" eaLnBrk="0" fontAlgn="base" hangingPunct="0">
              <a:spcBef>
                <a:spcPct val="0"/>
              </a:spcBef>
              <a:spcAft>
                <a:spcPct val="0"/>
              </a:spcAft>
              <a:defRPr sz="2000" i="1">
                <a:solidFill>
                  <a:srgbClr val="0D1F74"/>
                </a:solidFill>
                <a:latin typeface="Arial" charset="0"/>
                <a:ea typeface="ＭＳ Ｐゴシック" charset="0"/>
              </a:defRPr>
            </a:lvl8pPr>
            <a:lvl9pPr marL="3886200" indent="-228600" eaLnBrk="0" fontAlgn="base" hangingPunct="0">
              <a:spcBef>
                <a:spcPct val="0"/>
              </a:spcBef>
              <a:spcAft>
                <a:spcPct val="0"/>
              </a:spcAft>
              <a:defRPr sz="2000" i="1">
                <a:solidFill>
                  <a:srgbClr val="0D1F74"/>
                </a:solidFill>
                <a:latin typeface="Arial" charset="0"/>
                <a:ea typeface="ＭＳ Ｐゴシック" charset="0"/>
              </a:defRPr>
            </a:lvl9pPr>
          </a:lstStyle>
          <a:p>
            <a:pPr eaLnBrk="0" fontAlgn="base" hangingPunct="0">
              <a:spcBef>
                <a:spcPct val="0"/>
              </a:spcBef>
              <a:spcAft>
                <a:spcPct val="0"/>
              </a:spcAft>
            </a:pPr>
            <a:endParaRPr lang="en-US"/>
          </a:p>
        </p:txBody>
      </p:sp>
      <p:sp>
        <p:nvSpPr>
          <p:cNvPr id="3" name="Title 2"/>
          <p:cNvSpPr>
            <a:spLocks noGrp="1"/>
          </p:cNvSpPr>
          <p:nvPr>
            <p:ph type="ctrTitle"/>
          </p:nvPr>
        </p:nvSpPr>
        <p:spPr>
          <a:xfrm>
            <a:off x="0" y="1"/>
            <a:ext cx="9144000" cy="1440000"/>
          </a:xfrm>
        </p:spPr>
        <p:txBody>
          <a:bodyPr/>
          <a:lstStyle/>
          <a:p>
            <a:r>
              <a:rPr lang="en-GB" sz="3000" b="0" dirty="0">
                <a:solidFill>
                  <a:schemeClr val="bg2"/>
                </a:solidFill>
              </a:rPr>
              <a:t>Requirements for Starting</a:t>
            </a:r>
            <a:endParaRPr lang="en-GB" sz="3000" dirty="0">
              <a:solidFill>
                <a:schemeClr val="bg2"/>
              </a:solidFill>
            </a:endParaRPr>
          </a:p>
        </p:txBody>
      </p:sp>
      <p:sp>
        <p:nvSpPr>
          <p:cNvPr id="5" name="Title 2"/>
          <p:cNvSpPr txBox="1">
            <a:spLocks/>
          </p:cNvSpPr>
          <p:nvPr/>
        </p:nvSpPr>
        <p:spPr bwMode="auto">
          <a:xfrm>
            <a:off x="180000" y="1440000"/>
            <a:ext cx="8784000" cy="5040000"/>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marL="457200" indent="-457200" algn="l">
              <a:spcAft>
                <a:spcPts val="1000"/>
              </a:spcAft>
              <a:buFont typeface="Arial" panose="020B0604020202020204" pitchFamily="34" charset="0"/>
              <a:buChar char="•"/>
            </a:pPr>
            <a:r>
              <a:rPr lang="en-GB" b="0" kern="0" dirty="0">
                <a:solidFill>
                  <a:schemeClr val="bg2"/>
                </a:solidFill>
              </a:rPr>
              <a:t>Completed 35 ECTS from the NB MSc</a:t>
            </a:r>
          </a:p>
          <a:p>
            <a:pPr marL="457200" indent="-457200" algn="l">
              <a:spcAft>
                <a:spcPts val="1000"/>
              </a:spcAft>
              <a:buFont typeface="Arial" panose="020B0604020202020204" pitchFamily="34" charset="0"/>
              <a:buChar char="•"/>
            </a:pPr>
            <a:r>
              <a:rPr lang="en-GB" b="0" kern="0" dirty="0">
                <a:solidFill>
                  <a:schemeClr val="bg2"/>
                </a:solidFill>
              </a:rPr>
              <a:t>Passed any remaining bridging/homologation courses </a:t>
            </a:r>
          </a:p>
          <a:p>
            <a:pPr marL="457200" indent="-457200" algn="l">
              <a:spcAft>
                <a:spcPts val="1000"/>
              </a:spcAft>
              <a:buFont typeface="Arial" panose="020B0604020202020204" pitchFamily="34" charset="0"/>
              <a:buChar char="•"/>
            </a:pPr>
            <a:r>
              <a:rPr lang="en-GB" b="0" kern="0" dirty="0">
                <a:solidFill>
                  <a:schemeClr val="bg2"/>
                </a:solidFill>
              </a:rPr>
              <a:t>Have a study plan for remainder of courses</a:t>
            </a:r>
          </a:p>
          <a:p>
            <a:pPr marL="457200" indent="-457200" algn="l">
              <a:spcAft>
                <a:spcPts val="1000"/>
              </a:spcAft>
              <a:buFont typeface="Arial" panose="020B0604020202020204" pitchFamily="34" charset="0"/>
              <a:buChar char="•"/>
            </a:pPr>
            <a:r>
              <a:rPr lang="en-GB" b="0" kern="0" dirty="0">
                <a:solidFill>
                  <a:schemeClr val="bg2"/>
                </a:solidFill>
              </a:rPr>
              <a:t>Completed Project Development Courses (NB4510 and NB4520)</a:t>
            </a:r>
          </a:p>
          <a:p>
            <a:pPr marL="457200" indent="-457200" algn="l">
              <a:spcAft>
                <a:spcPts val="1000"/>
              </a:spcAft>
              <a:buFont typeface="Arial" panose="020B0604020202020204" pitchFamily="34" charset="0"/>
              <a:buChar char="•"/>
            </a:pPr>
            <a:r>
              <a:rPr lang="en-GB" b="0" kern="0" dirty="0">
                <a:solidFill>
                  <a:schemeClr val="bg2"/>
                </a:solidFill>
              </a:rPr>
              <a:t>Completed your MEP application form</a:t>
            </a:r>
          </a:p>
          <a:p>
            <a:pPr marL="457200" indent="-457200" algn="l">
              <a:spcAft>
                <a:spcPts val="1000"/>
              </a:spcAft>
              <a:buFont typeface="Arial" panose="020B0604020202020204" pitchFamily="34" charset="0"/>
              <a:buChar char="•"/>
            </a:pPr>
            <a:r>
              <a:rPr lang="en-GB" b="0" kern="0" dirty="0">
                <a:solidFill>
                  <a:schemeClr val="bg2"/>
                </a:solidFill>
              </a:rPr>
              <a:t>MEP may </a:t>
            </a:r>
            <a:r>
              <a:rPr lang="en-GB" b="0" u="sng" kern="0" dirty="0">
                <a:solidFill>
                  <a:schemeClr val="bg2"/>
                </a:solidFill>
              </a:rPr>
              <a:t>not</a:t>
            </a:r>
            <a:r>
              <a:rPr lang="en-GB" b="0" kern="0" dirty="0">
                <a:solidFill>
                  <a:schemeClr val="bg2"/>
                </a:solidFill>
              </a:rPr>
              <a:t> be in the same lab you did an academic research project in. </a:t>
            </a:r>
          </a:p>
          <a:p>
            <a:pPr marL="457200" indent="-457200" algn="l">
              <a:spcAft>
                <a:spcPts val="1000"/>
              </a:spcAft>
              <a:buFont typeface="Arial" panose="020B0604020202020204" pitchFamily="34" charset="0"/>
              <a:buChar char="•"/>
            </a:pPr>
            <a:endParaRPr lang="en-GB" sz="2500" kern="0" dirty="0"/>
          </a:p>
        </p:txBody>
      </p:sp>
    </p:spTree>
    <p:extLst>
      <p:ext uri="{BB962C8B-B14F-4D97-AF65-F5344CB8AC3E}">
        <p14:creationId xmlns:p14="http://schemas.microsoft.com/office/powerpoint/2010/main" val="4077170263"/>
      </p:ext>
    </p:extLst>
  </p:cSld>
  <p:clrMapOvr>
    <a:masterClrMapping/>
  </p:clrMapOvr>
</p:sld>
</file>

<file path=ppt/theme/theme1.xml><?xml version="1.0" encoding="utf-8"?>
<a:theme xmlns:a="http://schemas.openxmlformats.org/drawingml/2006/main" name="120903 NB Welcome day">
  <a:themeElements>
    <a:clrScheme name="">
      <a:dk1>
        <a:srgbClr val="0C2074"/>
      </a:dk1>
      <a:lt1>
        <a:srgbClr val="FFFFFF"/>
      </a:lt1>
      <a:dk2>
        <a:srgbClr val="7DCFE2"/>
      </a:dk2>
      <a:lt2>
        <a:srgbClr val="000000"/>
      </a:lt2>
      <a:accent1>
        <a:srgbClr val="4B78B5"/>
      </a:accent1>
      <a:accent2>
        <a:srgbClr val="E0DC24"/>
      </a:accent2>
      <a:accent3>
        <a:srgbClr val="FFFFFF"/>
      </a:accent3>
      <a:accent4>
        <a:srgbClr val="091A62"/>
      </a:accent4>
      <a:accent5>
        <a:srgbClr val="B1BED7"/>
      </a:accent5>
      <a:accent6>
        <a:srgbClr val="CBC720"/>
      </a:accent6>
      <a:hlink>
        <a:srgbClr val="1CB01C"/>
      </a:hlink>
      <a:folHlink>
        <a:srgbClr val="DC2424"/>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140D3299DC7B408A27B310E6D1D93E" ma:contentTypeVersion="7" ma:contentTypeDescription="Een nieuw document maken." ma:contentTypeScope="" ma:versionID="a0a2adbebe0cebc41d97f77759864c45">
  <xsd:schema xmlns:xsd="http://www.w3.org/2001/XMLSchema" xmlns:xs="http://www.w3.org/2001/XMLSchema" xmlns:p="http://schemas.microsoft.com/office/2006/metadata/properties" xmlns:ns2="5e5991ee-e103-4951-ace2-0ba8e3db938a" xmlns:ns3="474139aa-7f13-4298-a5f9-70854c111902" targetNamespace="http://schemas.microsoft.com/office/2006/metadata/properties" ma:root="true" ma:fieldsID="cb13cae942cbeb470599ad3f9278e90d" ns2:_="" ns3:_="">
    <xsd:import namespace="5e5991ee-e103-4951-ace2-0ba8e3db938a"/>
    <xsd:import namespace="474139aa-7f13-4298-a5f9-70854c1119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991ee-e103-4951-ace2-0ba8e3db9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139aa-7f13-4298-a5f9-70854c11190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7FD7B-378F-47BB-BD1A-0BF2F47F9472}">
  <ds:schemaRefs>
    <ds:schemaRef ds:uri="http://schemas.microsoft.com/sharepoint/v3/contenttype/forms"/>
  </ds:schemaRefs>
</ds:datastoreItem>
</file>

<file path=customXml/itemProps2.xml><?xml version="1.0" encoding="utf-8"?>
<ds:datastoreItem xmlns:ds="http://schemas.openxmlformats.org/officeDocument/2006/customXml" ds:itemID="{BF37E225-3126-48E0-9CE3-C38BBAC01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991ee-e103-4951-ace2-0ba8e3db938a"/>
    <ds:schemaRef ds:uri="474139aa-7f13-4298-a5f9-70854c111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2F145F-4C86-44AF-A3AC-6233869AE2AE}">
  <ds:schemaRefs>
    <ds:schemaRef ds:uri="5e5991ee-e103-4951-ace2-0ba8e3db938a"/>
    <ds:schemaRef ds:uri="http://purl.org/dc/terms/"/>
    <ds:schemaRef ds:uri="http://schemas.openxmlformats.org/package/2006/metadata/core-properties"/>
    <ds:schemaRef ds:uri="http://purl.org/dc/dcmitype/"/>
    <ds:schemaRef ds:uri="http://purl.org/dc/elements/1.1/"/>
    <ds:schemaRef ds:uri="474139aa-7f13-4298-a5f9-70854c111902"/>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Waveform</Template>
  <TotalTime>2793</TotalTime>
  <Words>1234</Words>
  <Application>Microsoft Office PowerPoint</Application>
  <PresentationFormat>On-screen Show (4:3)</PresentationFormat>
  <Paragraphs>135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120903 NB Welcome day</vt:lpstr>
      <vt:lpstr>MEP/MEP event 28 November, 2023 Information about the MEP</vt:lpstr>
      <vt:lpstr>What is a Master’s End Project (MEP)?</vt:lpstr>
      <vt:lpstr>Steps of a MEP</vt:lpstr>
      <vt:lpstr>Enrol in Brightspace</vt:lpstr>
      <vt:lpstr>How do you find a supervisor?</vt:lpstr>
      <vt:lpstr>Meeting with Potential Supervisors</vt:lpstr>
      <vt:lpstr>Considerations</vt:lpstr>
      <vt:lpstr>Supervision</vt:lpstr>
      <vt:lpstr>Requirements for Starting</vt:lpstr>
      <vt:lpstr>Starting a MEP</vt:lpstr>
      <vt:lpstr>Before you start</vt:lpstr>
      <vt:lpstr>Work on it</vt:lpstr>
      <vt:lpstr>Write it</vt:lpstr>
      <vt:lpstr>Thesis Defense</vt:lpstr>
      <vt:lpstr>Things will go wrong</vt:lpstr>
      <vt:lpstr>Resources</vt:lpstr>
      <vt:lpstr>Questions? </vt:lpstr>
      <vt:lpstr>Supporting Courses</vt:lpstr>
      <vt:lpstr>PowerPoint Presentation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Fleur Kruijsdijk - TNW</dc:creator>
  <cp:lastModifiedBy>Johanna Colgrove</cp:lastModifiedBy>
  <cp:revision>247</cp:revision>
  <cp:lastPrinted>2019-09-17T08:08:39Z</cp:lastPrinted>
  <dcterms:created xsi:type="dcterms:W3CDTF">2012-09-02T13:54:00Z</dcterms:created>
  <dcterms:modified xsi:type="dcterms:W3CDTF">2023-11-28T09:20:27Z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0x0101004B140D3299DC7B408A27B310E6D1D93E</vt:lpwstr>
  </property>
</Properties>
</file>