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4"/>
  </p:sldMasterIdLst>
  <p:notesMasterIdLst>
    <p:notesMasterId r:id="rId21"/>
  </p:notesMasterIdLst>
  <p:handoutMasterIdLst>
    <p:handoutMasterId r:id="rId22"/>
  </p:handoutMasterIdLst>
  <p:sldIdLst>
    <p:sldId id="267" r:id="rId5"/>
    <p:sldId id="268" r:id="rId6"/>
    <p:sldId id="271" r:id="rId7"/>
    <p:sldId id="276" r:id="rId8"/>
    <p:sldId id="281" r:id="rId9"/>
    <p:sldId id="270" r:id="rId10"/>
    <p:sldId id="285" r:id="rId11"/>
    <p:sldId id="284" r:id="rId12"/>
    <p:sldId id="273" r:id="rId13"/>
    <p:sldId id="283" r:id="rId14"/>
    <p:sldId id="282" r:id="rId15"/>
    <p:sldId id="278" r:id="rId16"/>
    <p:sldId id="279" r:id="rId17"/>
    <p:sldId id="274" r:id="rId18"/>
    <p:sldId id="275" r:id="rId19"/>
    <p:sldId id="280" r:id="rId20"/>
  </p:sldIdLst>
  <p:sldSz cx="9144000" cy="6858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anna Colgrove - TNW" initials="JC-T" lastIdx="4" clrIdx="0">
    <p:extLst>
      <p:ext uri="{19B8F6BF-5375-455C-9EA6-DF929625EA0E}">
        <p15:presenceInfo xmlns:p15="http://schemas.microsoft.com/office/powerpoint/2012/main" userId="S-1-5-21-2082945442-480271342-340043625-4264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D84413-9248-44CA-9F4E-15D8D5B7406A}" v="18" dt="2024-11-26T12:45:00.3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69943" autoAdjust="0"/>
  </p:normalViewPr>
  <p:slideViewPr>
    <p:cSldViewPr>
      <p:cViewPr varScale="1">
        <p:scale>
          <a:sx n="112" d="100"/>
          <a:sy n="112" d="100"/>
        </p:scale>
        <p:origin x="162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40" y="0"/>
            <a:ext cx="2949099" cy="497205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89845789-9027-48A9-A872-BF2AC6E9A71E}" type="datetimeFigureOut">
              <a:rPr lang="nl-NL" smtClean="0"/>
              <a:t>27.nov.2024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40" y="9445169"/>
            <a:ext cx="2949099" cy="497205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A4798FD2-9C20-41CD-A588-8D2973AB882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04738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7205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BCF2499A-5EE2-4FAC-A92F-0A3A185751A4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7363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8" tIns="45784" rIns="91568" bIns="457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568" tIns="45784" rIns="91568" bIns="4578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0" y="9445169"/>
            <a:ext cx="2949099" cy="497205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CBB3DEAF-373C-42FA-A55A-9C0EAD788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646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3DEAF-373C-42FA-A55A-9C0EAD788F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4639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3DEAF-373C-42FA-A55A-9C0EAD788FA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7803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3DEAF-373C-42FA-A55A-9C0EAD788FA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4440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3DEAF-373C-42FA-A55A-9C0EAD788FA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6458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3DEAF-373C-42FA-A55A-9C0EAD788FA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180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3DEAF-373C-42FA-A55A-9C0EAD788FA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0282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3DEAF-373C-42FA-A55A-9C0EAD788FA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4724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3DEAF-373C-42FA-A55A-9C0EAD788FA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1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3DEAF-373C-42FA-A55A-9C0EAD788F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11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3DEAF-373C-42FA-A55A-9C0EAD788F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958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3DEAF-373C-42FA-A55A-9C0EAD788F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094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3DEAF-373C-42FA-A55A-9C0EAD788F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45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3DEAF-373C-42FA-A55A-9C0EAD788F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207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3DEAF-373C-42FA-A55A-9C0EAD788FA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619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3DEAF-373C-42FA-A55A-9C0EAD788FA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902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3DEAF-373C-42FA-A55A-9C0EAD788FA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070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43" name="Rectangle 63"/>
          <p:cNvSpPr>
            <a:spLocks noGrp="1" noChangeArrowheads="1"/>
          </p:cNvSpPr>
          <p:nvPr>
            <p:ph type="ctrTitle"/>
          </p:nvPr>
        </p:nvSpPr>
        <p:spPr>
          <a:xfrm>
            <a:off x="685800" y="2438400"/>
            <a:ext cx="7772400" cy="1143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  <a:endParaRPr lang="nl-NL" noProof="0"/>
          </a:p>
        </p:txBody>
      </p:sp>
      <p:sp>
        <p:nvSpPr>
          <p:cNvPr id="46144" name="Rectangle 6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6002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  <a:endParaRPr lang="nl-NL" noProof="0"/>
          </a:p>
        </p:txBody>
      </p:sp>
      <p:sp>
        <p:nvSpPr>
          <p:cNvPr id="278" name="Rectangle 277"/>
          <p:cNvSpPr/>
          <p:nvPr userDrawn="1"/>
        </p:nvSpPr>
        <p:spPr>
          <a:xfrm>
            <a:off x="-36512" y="5907822"/>
            <a:ext cx="9180512" cy="950178"/>
          </a:xfrm>
          <a:prstGeom prst="rect">
            <a:avLst/>
          </a:prstGeom>
          <a:gradFill>
            <a:gsLst>
              <a:gs pos="48500">
                <a:schemeClr val="tx2">
                  <a:lumMod val="40000"/>
                  <a:lumOff val="60000"/>
                </a:schemeClr>
              </a:gs>
              <a:gs pos="31000">
                <a:srgbClr val="136B68"/>
              </a:gs>
              <a:gs pos="66000">
                <a:srgbClr val="08A7FF"/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0" name="Picture 279">
            <a:extLst>
              <a:ext uri="{FF2B5EF4-FFF2-40B4-BE49-F238E27FC236}">
                <a16:creationId xmlns:a16="http://schemas.microsoft.com/office/drawing/2014/main" id="{E83CFCE8-A58C-9A49-9B21-E7D1B74557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3" t="35722" r="9461" b="11142"/>
          <a:stretch/>
        </p:blipFill>
        <p:spPr>
          <a:xfrm>
            <a:off x="6948264" y="5907822"/>
            <a:ext cx="2416974" cy="1001182"/>
          </a:xfrm>
          <a:prstGeom prst="rect">
            <a:avLst/>
          </a:prstGeom>
        </p:spPr>
      </p:pic>
      <p:pic>
        <p:nvPicPr>
          <p:cNvPr id="281" name="Picture 2" descr="nanobiology_logo_black_L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861646"/>
            <a:ext cx="1093534" cy="1093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" name="Picture 281" descr="Logo, company name&#10;&#10;Description automatically generated">
            <a:extLst>
              <a:ext uri="{FF2B5EF4-FFF2-40B4-BE49-F238E27FC236}">
                <a16:creationId xmlns:a16="http://schemas.microsoft.com/office/drawing/2014/main" id="{DB72D8C2-162D-4C74-811A-13BC609BD8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2" y="5996382"/>
            <a:ext cx="2113828" cy="82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38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C2074"/>
                </a:solidFill>
              </a:rPr>
              <a:t>16-10-2001</a:t>
            </a:r>
          </a:p>
        </p:txBody>
      </p:sp>
      <p:sp>
        <p:nvSpPr>
          <p:cNvPr id="5" name="Rectangle 50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DB837-59B0-EA45-A7EA-CA30FDD53B4B}" type="slidenum">
              <a:rPr lang="en-US">
                <a:solidFill>
                  <a:srgbClr val="0C2074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C20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851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304800"/>
            <a:ext cx="21336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2484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C2074"/>
                </a:solidFill>
              </a:rPr>
              <a:t>16-10-2001</a:t>
            </a:r>
          </a:p>
        </p:txBody>
      </p:sp>
      <p:sp>
        <p:nvSpPr>
          <p:cNvPr id="5" name="Rectangle 50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A2925-49E1-D343-8BF8-D7EF528039FA}" type="slidenum">
              <a:rPr lang="en-US">
                <a:solidFill>
                  <a:srgbClr val="0C2074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C20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446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C2074"/>
                </a:solidFill>
              </a:rPr>
              <a:t>16-10-2001</a:t>
            </a:r>
          </a:p>
        </p:txBody>
      </p:sp>
      <p:sp>
        <p:nvSpPr>
          <p:cNvPr id="5" name="Rectangle 50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AA281-8B9A-A04D-86C0-67F75ED47CBD}" type="slidenum">
              <a:rPr lang="en-US">
                <a:solidFill>
                  <a:srgbClr val="0C2074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C20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498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C2074"/>
                </a:solidFill>
              </a:rPr>
              <a:t>16-10-2001</a:t>
            </a:r>
          </a:p>
        </p:txBody>
      </p:sp>
      <p:sp>
        <p:nvSpPr>
          <p:cNvPr id="5" name="Rectangle 50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1645E-83F5-C44F-9CDC-30B47D87DFB9}" type="slidenum">
              <a:rPr lang="en-US">
                <a:solidFill>
                  <a:srgbClr val="0C2074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C20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957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91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191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C2074"/>
                </a:solidFill>
              </a:rPr>
              <a:t>16-10-2001</a:t>
            </a:r>
          </a:p>
        </p:txBody>
      </p:sp>
      <p:sp>
        <p:nvSpPr>
          <p:cNvPr id="6" name="Rectangle 50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01806-7069-3A4A-85BC-0E52D4B18B56}" type="slidenum">
              <a:rPr lang="en-US">
                <a:solidFill>
                  <a:srgbClr val="0C2074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C20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632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C2074"/>
                </a:solidFill>
              </a:rPr>
              <a:t>16-10-2001</a:t>
            </a:r>
          </a:p>
        </p:txBody>
      </p:sp>
      <p:sp>
        <p:nvSpPr>
          <p:cNvPr id="8" name="Rectangle 50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6DA40-DD13-1144-B7F8-7A4ECF5FA021}" type="slidenum">
              <a:rPr lang="en-US">
                <a:solidFill>
                  <a:srgbClr val="0C2074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C20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727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C2074"/>
                </a:solidFill>
              </a:rPr>
              <a:t>16-10-2001</a:t>
            </a:r>
          </a:p>
        </p:txBody>
      </p:sp>
      <p:sp>
        <p:nvSpPr>
          <p:cNvPr id="4" name="Rectangle 50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AB94F-99F4-754E-AAB5-AE2C350CD0CA}" type="slidenum">
              <a:rPr lang="en-US">
                <a:solidFill>
                  <a:srgbClr val="0C2074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C20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258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C2074"/>
                </a:solidFill>
              </a:rPr>
              <a:t>16-10-2001</a:t>
            </a:r>
          </a:p>
        </p:txBody>
      </p:sp>
      <p:sp>
        <p:nvSpPr>
          <p:cNvPr id="3" name="Rectangle 50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F0713-F0B2-CF47-91AC-AB105DD4121E}" type="slidenum">
              <a:rPr lang="en-US">
                <a:solidFill>
                  <a:srgbClr val="0C2074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C20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754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C2074"/>
                </a:solidFill>
              </a:rPr>
              <a:t>16-10-2001</a:t>
            </a:r>
          </a:p>
        </p:txBody>
      </p:sp>
      <p:sp>
        <p:nvSpPr>
          <p:cNvPr id="6" name="Rectangle 50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CECCE-397A-6648-99FC-B64E864BC6C0}" type="slidenum">
              <a:rPr lang="en-US">
                <a:solidFill>
                  <a:srgbClr val="0C2074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C20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275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C2074"/>
                </a:solidFill>
              </a:rPr>
              <a:t>16-10-2001</a:t>
            </a:r>
          </a:p>
        </p:txBody>
      </p:sp>
      <p:sp>
        <p:nvSpPr>
          <p:cNvPr id="6" name="Rectangle 50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277EB-4949-C24F-A4BF-72A8C8752B08}" type="slidenum">
              <a:rPr lang="en-US">
                <a:solidFill>
                  <a:srgbClr val="0C2074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C20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18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9" name="Rectangle 50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91400" y="64008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chemeClr val="tx1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C2074"/>
                </a:solidFill>
              </a:rPr>
              <a:t>16-10-2001</a:t>
            </a:r>
          </a:p>
        </p:txBody>
      </p:sp>
      <p:sp>
        <p:nvSpPr>
          <p:cNvPr id="1530" name="Rectangle 50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4008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chemeClr val="tx1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E3CFA7-CFA1-8643-B4E8-AE33016581F0}" type="slidenum">
              <a:rPr lang="en-US">
                <a:solidFill>
                  <a:srgbClr val="0C207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C2074"/>
              </a:solidFill>
            </a:endParaRPr>
          </a:p>
        </p:txBody>
      </p:sp>
      <p:sp>
        <p:nvSpPr>
          <p:cNvPr id="1531" name="Rectangle 507"/>
          <p:cNvSpPr>
            <a:spLocks noChangeArrowheads="1"/>
          </p:cNvSpPr>
          <p:nvPr/>
        </p:nvSpPr>
        <p:spPr bwMode="auto">
          <a:xfrm>
            <a:off x="304800" y="64008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C2074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8613" y="304800"/>
            <a:ext cx="72151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D1F7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5344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grpSp>
        <p:nvGrpSpPr>
          <p:cNvPr id="281" name="Group 280"/>
          <p:cNvGrpSpPr/>
          <p:nvPr userDrawn="1"/>
        </p:nvGrpSpPr>
        <p:grpSpPr>
          <a:xfrm>
            <a:off x="-36512" y="5861646"/>
            <a:ext cx="9401750" cy="1093534"/>
            <a:chOff x="-36512" y="5861646"/>
            <a:chExt cx="9401750" cy="1093534"/>
          </a:xfrm>
        </p:grpSpPr>
        <p:sp>
          <p:nvSpPr>
            <p:cNvPr id="282" name="Rectangle 281"/>
            <p:cNvSpPr/>
            <p:nvPr userDrawn="1"/>
          </p:nvSpPr>
          <p:spPr>
            <a:xfrm>
              <a:off x="-36512" y="5877272"/>
              <a:ext cx="9180512" cy="980728"/>
            </a:xfrm>
            <a:prstGeom prst="rect">
              <a:avLst/>
            </a:prstGeom>
            <a:gradFill>
              <a:gsLst>
                <a:gs pos="48500">
                  <a:schemeClr val="tx2">
                    <a:lumMod val="40000"/>
                    <a:lumOff val="60000"/>
                  </a:schemeClr>
                </a:gs>
                <a:gs pos="31000">
                  <a:srgbClr val="136B68"/>
                </a:gs>
                <a:gs pos="66000">
                  <a:srgbClr val="08A7FF"/>
                </a:gs>
              </a:gsLst>
              <a:lin ang="108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3" name="Picture 282">
              <a:extLst>
                <a:ext uri="{FF2B5EF4-FFF2-40B4-BE49-F238E27FC236}">
                  <a16:creationId xmlns:a16="http://schemas.microsoft.com/office/drawing/2014/main" id="{E83CFCE8-A58C-9A49-9B21-E7D1B745578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3" t="35722" r="9461" b="11142"/>
            <a:stretch/>
          </p:blipFill>
          <p:spPr>
            <a:xfrm>
              <a:off x="6948264" y="5907822"/>
              <a:ext cx="2416974" cy="1001182"/>
            </a:xfrm>
            <a:prstGeom prst="rect">
              <a:avLst/>
            </a:prstGeom>
          </p:spPr>
        </p:pic>
        <p:pic>
          <p:nvPicPr>
            <p:cNvPr id="284" name="Picture 2" descr="nanobiology_logo_black_L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44" y="5861646"/>
              <a:ext cx="1093534" cy="1093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5" name="Picture 284" descr="Logo, company name&#10;&#10;Description automatically generated">
              <a:extLst>
                <a:ext uri="{FF2B5EF4-FFF2-40B4-BE49-F238E27FC236}">
                  <a16:creationId xmlns:a16="http://schemas.microsoft.com/office/drawing/2014/main" id="{DB72D8C2-162D-4C74-811A-13BC609BD8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duotone>
                <a:prstClr val="black"/>
                <a:schemeClr val="bg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22" y="5996382"/>
              <a:ext cx="2113828" cy="8240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0820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282575" indent="-282575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0C2074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65175" indent="-1905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0C2074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2pPr>
      <a:lvl3pPr marL="1139825" indent="-18415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0C2074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3pPr>
      <a:lvl4pPr marL="1519238" indent="-18415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0C2074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1909763" indent="-195263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0C2074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366963" indent="-195263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0C2074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824163" indent="-195263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0C2074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281363" indent="-195263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0C2074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738563" indent="-195263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0C2074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info-bsc-nb@tudelft.n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delft.nl/en/student/education/centre-for-languages-and-academic-skills/education/writing-centre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iegids.tudelft.nl/a101_displayCourse.do?course_id=5931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36512" y="0"/>
            <a:ext cx="9180512" cy="5877272"/>
          </a:xfrm>
          <a:prstGeom prst="rect">
            <a:avLst/>
          </a:prstGeom>
          <a:gradFill>
            <a:gsLst>
              <a:gs pos="48500">
                <a:schemeClr val="tx2">
                  <a:lumMod val="40000"/>
                  <a:lumOff val="60000"/>
                </a:schemeClr>
              </a:gs>
              <a:gs pos="0">
                <a:srgbClr val="136B68">
                  <a:alpha val="57000"/>
                </a:srgbClr>
              </a:gs>
              <a:gs pos="99000">
                <a:srgbClr val="08A7FF">
                  <a:alpha val="57000"/>
                </a:srgbClr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-36512" y="0"/>
            <a:ext cx="9180512" cy="5861997"/>
          </a:xfrm>
          <a:prstGeom prst="rect">
            <a:avLst/>
          </a:prstGeom>
          <a:gradFill>
            <a:gsLst>
              <a:gs pos="48500">
                <a:schemeClr val="tx2">
                  <a:lumMod val="48000"/>
                  <a:lumOff val="52000"/>
                  <a:alpha val="34000"/>
                </a:schemeClr>
              </a:gs>
              <a:gs pos="4000">
                <a:srgbClr val="136B68"/>
              </a:gs>
              <a:gs pos="89000">
                <a:srgbClr val="08A7FF"/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-1201738" y="2201863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2438400"/>
            <a:ext cx="7772400" cy="1782688"/>
          </a:xfrm>
        </p:spPr>
        <p:txBody>
          <a:bodyPr/>
          <a:lstStyle/>
          <a:p>
            <a:r>
              <a:rPr lang="en-GB" sz="5000" b="0" dirty="0"/>
              <a:t>BEP/MEP event</a:t>
            </a:r>
            <a:br>
              <a:rPr lang="en-GB" sz="5000" b="0" dirty="0"/>
            </a:br>
            <a:r>
              <a:rPr lang="en-GB" sz="3000" b="0" dirty="0"/>
              <a:t>November 26, 2024</a:t>
            </a:r>
            <a:br>
              <a:rPr lang="en-GB" sz="4000" dirty="0"/>
            </a:br>
            <a:r>
              <a:rPr lang="en-GB" sz="4000" dirty="0"/>
              <a:t>Information about the BEP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-36512" y="5861646"/>
            <a:ext cx="9401750" cy="1093534"/>
            <a:chOff x="-36512" y="5861646"/>
            <a:chExt cx="9401750" cy="1093534"/>
          </a:xfrm>
        </p:grpSpPr>
        <p:sp>
          <p:nvSpPr>
            <p:cNvPr id="6" name="Rectangle 5"/>
            <p:cNvSpPr/>
            <p:nvPr userDrawn="1"/>
          </p:nvSpPr>
          <p:spPr>
            <a:xfrm>
              <a:off x="-36512" y="5877272"/>
              <a:ext cx="9180512" cy="980728"/>
            </a:xfrm>
            <a:prstGeom prst="rect">
              <a:avLst/>
            </a:prstGeom>
            <a:gradFill>
              <a:gsLst>
                <a:gs pos="48500">
                  <a:schemeClr val="tx2">
                    <a:lumMod val="40000"/>
                    <a:lumOff val="60000"/>
                  </a:schemeClr>
                </a:gs>
                <a:gs pos="31000">
                  <a:srgbClr val="136B68"/>
                </a:gs>
                <a:gs pos="66000">
                  <a:srgbClr val="08A7FF"/>
                </a:gs>
              </a:gsLst>
              <a:lin ang="108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83CFCE8-A58C-9A49-9B21-E7D1B745578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3" t="35722" r="9461" b="11142"/>
            <a:stretch/>
          </p:blipFill>
          <p:spPr>
            <a:xfrm>
              <a:off x="6948264" y="5907822"/>
              <a:ext cx="2416974" cy="1001182"/>
            </a:xfrm>
            <a:prstGeom prst="rect">
              <a:avLst/>
            </a:prstGeom>
          </p:spPr>
        </p:pic>
        <p:pic>
          <p:nvPicPr>
            <p:cNvPr id="8" name="Picture 2" descr="nanobiology_logo_black_L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44" y="5861646"/>
              <a:ext cx="1093534" cy="1093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 descr="Logo, company name&#10;&#10;Description automatically generated">
              <a:extLst>
                <a:ext uri="{FF2B5EF4-FFF2-40B4-BE49-F238E27FC236}">
                  <a16:creationId xmlns:a16="http://schemas.microsoft.com/office/drawing/2014/main" id="{DB72D8C2-162D-4C74-811A-13BC609BD8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duotone>
                <a:prstClr val="black"/>
                <a:schemeClr val="bg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22" y="5996382"/>
              <a:ext cx="2113828" cy="8240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5311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6512" y="0"/>
            <a:ext cx="9180512" cy="5877272"/>
          </a:xfrm>
          <a:prstGeom prst="rect">
            <a:avLst/>
          </a:prstGeom>
          <a:gradFill>
            <a:gsLst>
              <a:gs pos="48500">
                <a:schemeClr val="tx2">
                  <a:lumMod val="40000"/>
                  <a:lumOff val="60000"/>
                </a:schemeClr>
              </a:gs>
              <a:gs pos="0">
                <a:srgbClr val="136B68">
                  <a:alpha val="57000"/>
                </a:srgbClr>
              </a:gs>
              <a:gs pos="99000">
                <a:srgbClr val="08A7FF">
                  <a:alpha val="57000"/>
                </a:srgbClr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-1201738" y="2201863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440000"/>
          </a:xfrm>
        </p:spPr>
        <p:txBody>
          <a:bodyPr/>
          <a:lstStyle/>
          <a:p>
            <a:r>
              <a:rPr lang="en-GB" sz="3000" b="0" dirty="0"/>
              <a:t>Necessary Forms for a BEP</a:t>
            </a:r>
            <a:endParaRPr lang="en-GB" sz="3000" dirty="0"/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180000" y="1440000"/>
            <a:ext cx="8784000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D1F7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0" kern="0" dirty="0"/>
              <a:t>Fill out the BEP application form. (Thesis Brightspace page)</a:t>
            </a:r>
          </a:p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0" kern="0" dirty="0"/>
              <a:t>Send the form to </a:t>
            </a:r>
            <a:r>
              <a:rPr lang="en-GB" b="0" kern="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info-bsc-nb@tudelft.nl</a:t>
            </a:r>
            <a:r>
              <a:rPr lang="en-GB" b="0" kern="0" dirty="0"/>
              <a:t> for final signature </a:t>
            </a:r>
            <a:r>
              <a:rPr lang="en-GB" b="0" u="sng" kern="0" dirty="0"/>
              <a:t>before</a:t>
            </a:r>
            <a:r>
              <a:rPr lang="en-GB" b="0" kern="0" dirty="0"/>
              <a:t> starting your project.</a:t>
            </a:r>
          </a:p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0" kern="0" dirty="0"/>
              <a:t>BEP at Erasmus MC requires special forms for access. Instructions on NB BSc Brightspace—must be submitted at least 30 days prior to start!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1172796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6512" y="0"/>
            <a:ext cx="9180512" cy="5877272"/>
          </a:xfrm>
          <a:prstGeom prst="rect">
            <a:avLst/>
          </a:prstGeom>
          <a:gradFill>
            <a:gsLst>
              <a:gs pos="48500">
                <a:schemeClr val="tx2">
                  <a:lumMod val="40000"/>
                  <a:lumOff val="60000"/>
                </a:schemeClr>
              </a:gs>
              <a:gs pos="0">
                <a:srgbClr val="136B68">
                  <a:alpha val="57000"/>
                </a:srgbClr>
              </a:gs>
              <a:gs pos="99000">
                <a:srgbClr val="08A7FF">
                  <a:alpha val="57000"/>
                </a:srgbClr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-1201738" y="2201863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40000"/>
          </a:xfrm>
        </p:spPr>
        <p:txBody>
          <a:bodyPr/>
          <a:lstStyle/>
          <a:p>
            <a:r>
              <a:rPr lang="en-GB" sz="3000" b="0" dirty="0"/>
              <a:t>Make a Plan</a:t>
            </a:r>
            <a:endParaRPr lang="en-GB" sz="3000" dirty="0"/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180000" y="1440000"/>
            <a:ext cx="4150446" cy="301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D1F7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0" kern="0" dirty="0"/>
              <a:t>Read End Project Planning Guides on Thesis Brightspace </a:t>
            </a:r>
          </a:p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0" kern="0" dirty="0"/>
              <a:t>Make a plan—see guidelines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1900" b="0" kern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7F6018-6C9F-2A5B-8F8A-358C9CA17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8504" y="1440000"/>
            <a:ext cx="4448796" cy="301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886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6512" y="0"/>
            <a:ext cx="9180512" cy="5877272"/>
          </a:xfrm>
          <a:prstGeom prst="rect">
            <a:avLst/>
          </a:prstGeom>
          <a:gradFill>
            <a:gsLst>
              <a:gs pos="48500">
                <a:schemeClr val="tx2">
                  <a:lumMod val="40000"/>
                  <a:lumOff val="60000"/>
                </a:schemeClr>
              </a:gs>
              <a:gs pos="0">
                <a:srgbClr val="136B68">
                  <a:alpha val="57000"/>
                </a:srgbClr>
              </a:gs>
              <a:gs pos="99000">
                <a:srgbClr val="08A7FF">
                  <a:alpha val="57000"/>
                </a:srgbClr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-1201738" y="2201863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3995936" cy="1440000"/>
          </a:xfrm>
        </p:spPr>
        <p:txBody>
          <a:bodyPr/>
          <a:lstStyle/>
          <a:p>
            <a:r>
              <a:rPr lang="en-GB" sz="3000" b="0" dirty="0"/>
              <a:t>Work on it</a:t>
            </a:r>
            <a:endParaRPr lang="en-GB" sz="3000" dirty="0"/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180000" y="1440000"/>
            <a:ext cx="3730500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D1F7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0" kern="0" dirty="0"/>
              <a:t>Typically, 3 months</a:t>
            </a:r>
          </a:p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0" kern="0" dirty="0"/>
              <a:t>Part time or full time</a:t>
            </a:r>
          </a:p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0" kern="0" dirty="0"/>
              <a:t>Change plan as needed</a:t>
            </a:r>
          </a:p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0" kern="0" dirty="0"/>
              <a:t>Ask us if you have questions or problems</a:t>
            </a:r>
          </a:p>
        </p:txBody>
      </p:sp>
      <p:pic>
        <p:nvPicPr>
          <p:cNvPr id="4" name="Picture 3" descr="A white and yellow flower with leaves&#10;&#10;Description automatically generated">
            <a:extLst>
              <a:ext uri="{FF2B5EF4-FFF2-40B4-BE49-F238E27FC236}">
                <a16:creationId xmlns:a16="http://schemas.microsoft.com/office/drawing/2014/main" id="{A653DC26-033E-F060-D274-605B0A5AD8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1" r="1001" b="17451"/>
          <a:stretch/>
        </p:blipFill>
        <p:spPr>
          <a:xfrm>
            <a:off x="3910500" y="108012"/>
            <a:ext cx="5143500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377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6512" y="0"/>
            <a:ext cx="9180512" cy="5877272"/>
          </a:xfrm>
          <a:prstGeom prst="rect">
            <a:avLst/>
          </a:prstGeom>
          <a:gradFill>
            <a:gsLst>
              <a:gs pos="48500">
                <a:schemeClr val="tx2">
                  <a:lumMod val="40000"/>
                  <a:lumOff val="60000"/>
                </a:schemeClr>
              </a:gs>
              <a:gs pos="0">
                <a:srgbClr val="136B68">
                  <a:alpha val="57000"/>
                </a:srgbClr>
              </a:gs>
              <a:gs pos="99000">
                <a:srgbClr val="08A7FF">
                  <a:alpha val="57000"/>
                </a:srgbClr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-1201738" y="2201863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40000"/>
          </a:xfrm>
        </p:spPr>
        <p:txBody>
          <a:bodyPr/>
          <a:lstStyle/>
          <a:p>
            <a:r>
              <a:rPr lang="en-GB" sz="3000" b="0" dirty="0"/>
              <a:t>Write it</a:t>
            </a:r>
            <a:endParaRPr lang="en-GB" sz="3000" dirty="0"/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180000" y="1440000"/>
            <a:ext cx="8784000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D1F7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0" kern="0" dirty="0"/>
              <a:t>Start writing early</a:t>
            </a:r>
          </a:p>
          <a:p>
            <a:pPr marL="914400" lvl="1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0" kern="0" dirty="0"/>
              <a:t>Writing a Thesis in English course in Q4</a:t>
            </a:r>
          </a:p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0" kern="0" dirty="0"/>
              <a:t>Write as you go</a:t>
            </a:r>
          </a:p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0" kern="0" dirty="0"/>
              <a:t>Thesis Brightspace has writing resources</a:t>
            </a:r>
          </a:p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0" kern="0" dirty="0"/>
              <a:t>Don’t forget to make time for editing 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1536343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6512" y="1"/>
            <a:ext cx="9180512" cy="5921895"/>
          </a:xfrm>
          <a:prstGeom prst="rect">
            <a:avLst/>
          </a:prstGeom>
          <a:gradFill>
            <a:gsLst>
              <a:gs pos="48500">
                <a:schemeClr val="tx2">
                  <a:lumMod val="40000"/>
                  <a:lumOff val="60000"/>
                </a:schemeClr>
              </a:gs>
              <a:gs pos="0">
                <a:srgbClr val="136B68">
                  <a:alpha val="57000"/>
                </a:srgbClr>
              </a:gs>
              <a:gs pos="99000">
                <a:srgbClr val="08A7FF">
                  <a:alpha val="57000"/>
                </a:srgbClr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-1201738" y="2201863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440000"/>
          </a:xfrm>
        </p:spPr>
        <p:txBody>
          <a:bodyPr/>
          <a:lstStyle/>
          <a:p>
            <a:r>
              <a:rPr lang="en-GB" sz="3000" b="0" dirty="0"/>
              <a:t>Thesis Defence</a:t>
            </a:r>
            <a:endParaRPr lang="en-GB" sz="3000" dirty="0"/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180000" y="1440000"/>
            <a:ext cx="8784000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D1F7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0" kern="0" dirty="0"/>
              <a:t>Need your 2</a:t>
            </a:r>
            <a:r>
              <a:rPr lang="en-GB" b="0" kern="0" baseline="30000" dirty="0"/>
              <a:t>nd</a:t>
            </a:r>
            <a:r>
              <a:rPr lang="en-GB" b="0" kern="0" dirty="0"/>
              <a:t> Examiner </a:t>
            </a:r>
          </a:p>
          <a:p>
            <a:pPr marL="914400" lvl="1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0" kern="0" dirty="0">
                <a:latin typeface="+mj-lt"/>
              </a:rPr>
              <a:t>Both must be on </a:t>
            </a:r>
            <a:r>
              <a:rPr lang="en-GB" b="0" kern="0" dirty="0" err="1">
                <a:latin typeface="+mj-lt"/>
              </a:rPr>
              <a:t>greenlist</a:t>
            </a:r>
            <a:r>
              <a:rPr lang="en-GB" b="0" kern="0" dirty="0">
                <a:latin typeface="+mj-lt"/>
              </a:rPr>
              <a:t>, one a teacher </a:t>
            </a:r>
            <a:r>
              <a:rPr lang="en-GB" b="0" kern="0">
                <a:latin typeface="+mj-lt"/>
              </a:rPr>
              <a:t>in Nanobiology</a:t>
            </a:r>
            <a:endParaRPr lang="en-GB" b="0" kern="0" dirty="0">
              <a:latin typeface="+mj-lt"/>
            </a:endParaRPr>
          </a:p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0" kern="0" dirty="0"/>
              <a:t>Presentation—20-30 min open to public</a:t>
            </a:r>
          </a:p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0" kern="0" dirty="0"/>
              <a:t>Defence—30-45 min closed session oral exam</a:t>
            </a:r>
          </a:p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0" kern="0" dirty="0"/>
              <a:t>Grading Scheme is available on Thesis Brightspace</a:t>
            </a:r>
          </a:p>
        </p:txBody>
      </p:sp>
    </p:spTree>
    <p:extLst>
      <p:ext uri="{BB962C8B-B14F-4D97-AF65-F5344CB8AC3E}">
        <p14:creationId xmlns:p14="http://schemas.microsoft.com/office/powerpoint/2010/main" val="3401233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6512" y="0"/>
            <a:ext cx="9180512" cy="5877272"/>
          </a:xfrm>
          <a:prstGeom prst="rect">
            <a:avLst/>
          </a:prstGeom>
          <a:gradFill>
            <a:gsLst>
              <a:gs pos="48500">
                <a:schemeClr val="tx2">
                  <a:lumMod val="40000"/>
                  <a:lumOff val="60000"/>
                </a:schemeClr>
              </a:gs>
              <a:gs pos="0">
                <a:srgbClr val="136B68">
                  <a:alpha val="57000"/>
                </a:srgbClr>
              </a:gs>
              <a:gs pos="99000">
                <a:srgbClr val="08A7FF">
                  <a:alpha val="57000"/>
                </a:srgbClr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-1201738" y="2201863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40000"/>
          </a:xfrm>
        </p:spPr>
        <p:txBody>
          <a:bodyPr/>
          <a:lstStyle/>
          <a:p>
            <a:r>
              <a:rPr lang="en-GB" sz="3000" b="0" dirty="0"/>
              <a:t>To keep in mind</a:t>
            </a:r>
            <a:endParaRPr lang="en-GB" sz="3000" dirty="0"/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180000" y="1440000"/>
            <a:ext cx="8784000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D1F7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0" kern="0" dirty="0"/>
              <a:t>Every BEP student experiences challenges and ups &amp; downs. That’s OK! Things will </a:t>
            </a:r>
            <a:r>
              <a:rPr lang="en-GB" b="0" u="sng" kern="0" dirty="0"/>
              <a:t>not</a:t>
            </a:r>
            <a:r>
              <a:rPr lang="en-GB" b="0" kern="0" dirty="0"/>
              <a:t> go as planned.</a:t>
            </a:r>
          </a:p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0" kern="0" dirty="0"/>
              <a:t>The goal is to learn the process of doing a research project, world changing results are not necessary.</a:t>
            </a:r>
          </a:p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0" kern="0" dirty="0"/>
              <a:t>This is your project—your timeline, your structure.</a:t>
            </a:r>
          </a:p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0" kern="0" dirty="0"/>
              <a:t>Ask for help: supervisor, academic counsellor.</a:t>
            </a:r>
          </a:p>
          <a:p>
            <a:pPr algn="l">
              <a:spcAft>
                <a:spcPts val="1000"/>
              </a:spcAft>
            </a:pPr>
            <a:endParaRPr lang="en-GB" sz="1900" b="0" kern="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1900" b="0" kern="0" dirty="0"/>
          </a:p>
        </p:txBody>
      </p:sp>
    </p:spTree>
    <p:extLst>
      <p:ext uri="{BB962C8B-B14F-4D97-AF65-F5344CB8AC3E}">
        <p14:creationId xmlns:p14="http://schemas.microsoft.com/office/powerpoint/2010/main" val="3697458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6512" y="0"/>
            <a:ext cx="9180512" cy="5877272"/>
          </a:xfrm>
          <a:prstGeom prst="rect">
            <a:avLst/>
          </a:prstGeom>
          <a:gradFill>
            <a:gsLst>
              <a:gs pos="48500">
                <a:schemeClr val="tx2">
                  <a:lumMod val="40000"/>
                  <a:lumOff val="60000"/>
                </a:schemeClr>
              </a:gs>
              <a:gs pos="0">
                <a:srgbClr val="136B68">
                  <a:alpha val="57000"/>
                </a:srgbClr>
              </a:gs>
              <a:gs pos="99000">
                <a:srgbClr val="08A7FF">
                  <a:alpha val="57000"/>
                </a:srgbClr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-1201738" y="2201863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440000"/>
          </a:xfrm>
        </p:spPr>
        <p:txBody>
          <a:bodyPr/>
          <a:lstStyle/>
          <a:p>
            <a:r>
              <a:rPr lang="en-GB" sz="3000" b="0" dirty="0"/>
              <a:t>Resources</a:t>
            </a:r>
            <a:endParaRPr lang="en-GB" sz="3000" dirty="0"/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180000" y="1440000"/>
            <a:ext cx="8784000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D1F7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500" b="0" kern="0" dirty="0"/>
              <a:t>Thesis Brightspace Page—references and guidelines</a:t>
            </a:r>
          </a:p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hlinkClick r:id="rId3"/>
              </a:rPr>
              <a:t>TU Delft Writing Centre</a:t>
            </a:r>
            <a:endParaRPr lang="en-US" b="0" dirty="0"/>
          </a:p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500" b="0" kern="0" dirty="0"/>
              <a:t>Supervisor</a:t>
            </a:r>
          </a:p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500" b="0" kern="0" dirty="0"/>
              <a:t>Study Advisor </a:t>
            </a:r>
            <a:endParaRPr lang="en-GB" sz="2500" kern="0" dirty="0"/>
          </a:p>
        </p:txBody>
      </p:sp>
    </p:spTree>
    <p:extLst>
      <p:ext uri="{BB962C8B-B14F-4D97-AF65-F5344CB8AC3E}">
        <p14:creationId xmlns:p14="http://schemas.microsoft.com/office/powerpoint/2010/main" val="222312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6512" y="0"/>
            <a:ext cx="9180512" cy="5877272"/>
          </a:xfrm>
          <a:prstGeom prst="rect">
            <a:avLst/>
          </a:prstGeom>
          <a:gradFill>
            <a:gsLst>
              <a:gs pos="48500">
                <a:schemeClr val="tx2">
                  <a:lumMod val="40000"/>
                  <a:lumOff val="60000"/>
                </a:schemeClr>
              </a:gs>
              <a:gs pos="0">
                <a:srgbClr val="136B68">
                  <a:alpha val="57000"/>
                </a:srgbClr>
              </a:gs>
              <a:gs pos="99000">
                <a:srgbClr val="08A7FF">
                  <a:alpha val="57000"/>
                </a:srgbClr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-1201738" y="2201863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40000"/>
          </a:xfrm>
        </p:spPr>
        <p:txBody>
          <a:bodyPr/>
          <a:lstStyle/>
          <a:p>
            <a:r>
              <a:rPr lang="en-GB" sz="3000" b="0" dirty="0"/>
              <a:t>What is a Bachelor’s End Project (BEP)?</a:t>
            </a:r>
            <a:endParaRPr lang="en-GB" sz="3000" dirty="0"/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180000" y="1439999"/>
            <a:ext cx="8784000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D1F7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0" kern="0" dirty="0"/>
              <a:t>Individual research project (20 ECT) in research group at TU Delft or Erasmus MC </a:t>
            </a:r>
          </a:p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0" kern="0" dirty="0"/>
              <a:t>Theoretical or experimental</a:t>
            </a:r>
          </a:p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0" kern="0" dirty="0"/>
              <a:t>Elements: literature study, research work, thesis, presentation and defence</a:t>
            </a:r>
          </a:p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0" kern="0" dirty="0"/>
              <a:t>Participating in research group: lab meetings</a:t>
            </a:r>
          </a:p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0" kern="0" dirty="0"/>
              <a:t>See also the </a:t>
            </a:r>
            <a:r>
              <a:rPr lang="en-GB" b="0" kern="0" dirty="0">
                <a:hlinkClick r:id="rId3"/>
              </a:rPr>
              <a:t>study guide</a:t>
            </a:r>
            <a:endParaRPr lang="en-GB" b="0" kern="0" dirty="0"/>
          </a:p>
        </p:txBody>
      </p:sp>
    </p:spTree>
    <p:extLst>
      <p:ext uri="{BB962C8B-B14F-4D97-AF65-F5344CB8AC3E}">
        <p14:creationId xmlns:p14="http://schemas.microsoft.com/office/powerpoint/2010/main" val="1603041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6512" y="0"/>
            <a:ext cx="9180512" cy="5877272"/>
          </a:xfrm>
          <a:prstGeom prst="rect">
            <a:avLst/>
          </a:prstGeom>
          <a:gradFill>
            <a:gsLst>
              <a:gs pos="48500">
                <a:schemeClr val="tx2">
                  <a:lumMod val="40000"/>
                  <a:lumOff val="60000"/>
                </a:schemeClr>
              </a:gs>
              <a:gs pos="0">
                <a:srgbClr val="136B68">
                  <a:alpha val="57000"/>
                </a:srgbClr>
              </a:gs>
              <a:gs pos="99000">
                <a:srgbClr val="08A7FF">
                  <a:alpha val="57000"/>
                </a:srgbClr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-1201738" y="2201863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440000"/>
          </a:xfrm>
        </p:spPr>
        <p:txBody>
          <a:bodyPr/>
          <a:lstStyle/>
          <a:p>
            <a:r>
              <a:rPr lang="en-GB" sz="3000" b="0" dirty="0"/>
              <a:t>Requirements for Starting</a:t>
            </a:r>
            <a:endParaRPr lang="en-GB" sz="3000" dirty="0"/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180000" y="1440000"/>
            <a:ext cx="8784000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D1F7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0" kern="0" dirty="0"/>
              <a:t>Completed entire 1</a:t>
            </a:r>
            <a:r>
              <a:rPr lang="en-GB" b="0" kern="0" baseline="30000" dirty="0"/>
              <a:t>st</a:t>
            </a:r>
            <a:r>
              <a:rPr lang="en-GB" b="0" kern="0" dirty="0"/>
              <a:t> year </a:t>
            </a:r>
          </a:p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0" kern="0" dirty="0"/>
              <a:t>60 ECTS from 2</a:t>
            </a:r>
            <a:r>
              <a:rPr lang="en-GB" b="0" kern="0" baseline="30000" dirty="0"/>
              <a:t>nd</a:t>
            </a:r>
            <a:r>
              <a:rPr lang="en-GB" b="0" kern="0" dirty="0"/>
              <a:t>/3</a:t>
            </a:r>
            <a:r>
              <a:rPr lang="en-GB" b="0" kern="0" baseline="30000" dirty="0"/>
              <a:t>rd</a:t>
            </a:r>
            <a:r>
              <a:rPr lang="en-GB" b="0" kern="0" dirty="0"/>
              <a:t> year (incl. minor)</a:t>
            </a:r>
          </a:p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0" kern="0" dirty="0"/>
              <a:t>Have a GreenList supervisor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4077170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6512" y="0"/>
            <a:ext cx="9180512" cy="5877272"/>
          </a:xfrm>
          <a:prstGeom prst="rect">
            <a:avLst/>
          </a:prstGeom>
          <a:gradFill>
            <a:gsLst>
              <a:gs pos="48500">
                <a:schemeClr val="tx2">
                  <a:lumMod val="40000"/>
                  <a:lumOff val="60000"/>
                </a:schemeClr>
              </a:gs>
              <a:gs pos="0">
                <a:srgbClr val="136B68">
                  <a:alpha val="57000"/>
                </a:srgbClr>
              </a:gs>
              <a:gs pos="99000">
                <a:srgbClr val="08A7FF">
                  <a:alpha val="57000"/>
                </a:srgbClr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-1201738" y="2201863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40000"/>
          </a:xfrm>
        </p:spPr>
        <p:txBody>
          <a:bodyPr/>
          <a:lstStyle/>
          <a:p>
            <a:r>
              <a:rPr lang="en-GB" sz="3000" b="0" dirty="0"/>
              <a:t>Steps of a BEP</a:t>
            </a:r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180000" y="1440000"/>
            <a:ext cx="8784000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D1F7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 algn="l">
              <a:spcAft>
                <a:spcPts val="1000"/>
              </a:spcAft>
              <a:buFont typeface="+mj-lt"/>
              <a:buAutoNum type="arabicPeriod"/>
            </a:pPr>
            <a:r>
              <a:rPr lang="en-GB" b="0" kern="0" dirty="0"/>
              <a:t>Enrol in Brightspace Thesis End Project</a:t>
            </a:r>
          </a:p>
          <a:p>
            <a:pPr marL="457200" indent="-457200" algn="l">
              <a:spcAft>
                <a:spcPts val="1000"/>
              </a:spcAft>
              <a:buFont typeface="+mj-lt"/>
              <a:buAutoNum type="arabicPeriod"/>
            </a:pPr>
            <a:r>
              <a:rPr lang="en-GB" b="0" kern="0" dirty="0"/>
              <a:t>Find a Supervisor and Project</a:t>
            </a:r>
          </a:p>
          <a:p>
            <a:pPr marL="457200" indent="-457200" algn="l">
              <a:spcAft>
                <a:spcPts val="1000"/>
              </a:spcAft>
              <a:buFont typeface="+mj-lt"/>
              <a:buAutoNum type="arabicPeriod"/>
            </a:pPr>
            <a:r>
              <a:rPr lang="en-GB" b="0" kern="0" dirty="0"/>
              <a:t>Get it approved</a:t>
            </a:r>
          </a:p>
          <a:p>
            <a:pPr marL="457200" indent="-457200" algn="l">
              <a:spcAft>
                <a:spcPts val="1000"/>
              </a:spcAft>
              <a:buFont typeface="+mj-lt"/>
              <a:buAutoNum type="arabicPeriod"/>
            </a:pPr>
            <a:r>
              <a:rPr lang="en-GB" b="0" kern="0" dirty="0"/>
              <a:t>Make a plan</a:t>
            </a:r>
          </a:p>
          <a:p>
            <a:pPr marL="457200" indent="-457200" algn="l">
              <a:spcAft>
                <a:spcPts val="1000"/>
              </a:spcAft>
              <a:buFont typeface="+mj-lt"/>
              <a:buAutoNum type="arabicPeriod"/>
            </a:pPr>
            <a:r>
              <a:rPr lang="en-GB" b="0" kern="0" dirty="0"/>
              <a:t>Do the research</a:t>
            </a:r>
          </a:p>
          <a:p>
            <a:pPr marL="457200" indent="-457200" algn="l">
              <a:spcAft>
                <a:spcPts val="1000"/>
              </a:spcAft>
              <a:buFont typeface="+mj-lt"/>
              <a:buAutoNum type="arabicPeriod"/>
            </a:pPr>
            <a:r>
              <a:rPr lang="en-GB" b="0" kern="0" dirty="0"/>
              <a:t>Write the thesis</a:t>
            </a:r>
          </a:p>
          <a:p>
            <a:pPr marL="457200" indent="-457200" algn="l">
              <a:spcAft>
                <a:spcPts val="1000"/>
              </a:spcAft>
              <a:buFont typeface="+mj-lt"/>
              <a:buAutoNum type="arabicPeriod"/>
            </a:pPr>
            <a:r>
              <a:rPr lang="en-GB" b="0" kern="0" dirty="0"/>
              <a:t>Defend it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1511665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6512" y="0"/>
            <a:ext cx="9180512" cy="5877272"/>
          </a:xfrm>
          <a:prstGeom prst="rect">
            <a:avLst/>
          </a:prstGeom>
          <a:gradFill>
            <a:gsLst>
              <a:gs pos="48500">
                <a:schemeClr val="tx2">
                  <a:lumMod val="40000"/>
                  <a:lumOff val="60000"/>
                </a:schemeClr>
              </a:gs>
              <a:gs pos="0">
                <a:srgbClr val="136B68">
                  <a:alpha val="57000"/>
                </a:srgbClr>
              </a:gs>
              <a:gs pos="99000">
                <a:srgbClr val="08A7FF">
                  <a:alpha val="57000"/>
                </a:srgbClr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-1201738" y="2201863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40000"/>
          </a:xfrm>
        </p:spPr>
        <p:txBody>
          <a:bodyPr/>
          <a:lstStyle/>
          <a:p>
            <a:r>
              <a:rPr lang="en-GB" sz="3000" b="0" dirty="0"/>
              <a:t>Enrol in Brightspace</a:t>
            </a:r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180000" y="2924943"/>
            <a:ext cx="8784000" cy="259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D1F7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200" b="0" kern="0" dirty="0"/>
              <a:t>Step by Step guide </a:t>
            </a:r>
          </a:p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200" b="0" kern="0" dirty="0"/>
              <a:t>BEP Application forms</a:t>
            </a:r>
          </a:p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200" b="0" kern="0" dirty="0"/>
              <a:t>Green List </a:t>
            </a:r>
          </a:p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200" b="0" kern="0" dirty="0"/>
              <a:t>Writing Guidelines</a:t>
            </a:r>
          </a:p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200" b="0" kern="0" dirty="0"/>
              <a:t>Grading Scheme</a:t>
            </a:r>
            <a:endParaRPr lang="en-GB" sz="2200" kern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289" t="9903" r="2070" b="5918"/>
          <a:stretch/>
        </p:blipFill>
        <p:spPr>
          <a:xfrm>
            <a:off x="1115616" y="1311966"/>
            <a:ext cx="6840759" cy="155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781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6512" y="0"/>
            <a:ext cx="9180512" cy="5877272"/>
          </a:xfrm>
          <a:prstGeom prst="rect">
            <a:avLst/>
          </a:prstGeom>
          <a:gradFill>
            <a:gsLst>
              <a:gs pos="48500">
                <a:schemeClr val="tx2">
                  <a:lumMod val="40000"/>
                  <a:lumOff val="60000"/>
                </a:schemeClr>
              </a:gs>
              <a:gs pos="0">
                <a:srgbClr val="136B68">
                  <a:alpha val="57000"/>
                </a:srgbClr>
              </a:gs>
              <a:gs pos="99000">
                <a:srgbClr val="08A7FF">
                  <a:alpha val="57000"/>
                </a:srgbClr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-1201738" y="2201863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-1" y="0"/>
            <a:ext cx="4522765" cy="1440000"/>
          </a:xfrm>
        </p:spPr>
        <p:txBody>
          <a:bodyPr/>
          <a:lstStyle/>
          <a:p>
            <a:r>
              <a:rPr lang="en-GB" sz="3000" b="0" dirty="0"/>
              <a:t>Finding a BEP—1 </a:t>
            </a:r>
            <a:endParaRPr lang="en-GB" sz="3000" dirty="0"/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180000" y="1440000"/>
            <a:ext cx="4342764" cy="4113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D1F7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0" kern="0" dirty="0"/>
              <a:t>Start with a broad plan</a:t>
            </a:r>
          </a:p>
          <a:p>
            <a:pPr marL="914400" lvl="1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0" kern="0" dirty="0"/>
              <a:t>research field </a:t>
            </a:r>
          </a:p>
          <a:p>
            <a:pPr marL="914400" lvl="1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0" kern="0" dirty="0"/>
              <a:t>type of BEP—lab, computational</a:t>
            </a:r>
          </a:p>
          <a:p>
            <a:pPr marL="914400" lvl="1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0" kern="0" dirty="0"/>
              <a:t>timeline</a:t>
            </a:r>
          </a:p>
          <a:p>
            <a:pPr marL="914400" lvl="1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0" kern="0" dirty="0"/>
              <a:t>desired environment</a:t>
            </a:r>
          </a:p>
        </p:txBody>
      </p:sp>
      <p:pic>
        <p:nvPicPr>
          <p:cNvPr id="4" name="Picture 3" descr="A group of wind turbines in the middle of the ocean&#10;&#10;Description automatically generated">
            <a:extLst>
              <a:ext uri="{FF2B5EF4-FFF2-40B4-BE49-F238E27FC236}">
                <a16:creationId xmlns:a16="http://schemas.microsoft.com/office/drawing/2014/main" id="{ACFE3D87-BA5F-2690-7351-A18885D027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1" t="340" b="-340"/>
          <a:stretch/>
        </p:blipFill>
        <p:spPr>
          <a:xfrm>
            <a:off x="4522765" y="324036"/>
            <a:ext cx="5220071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66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6512" y="0"/>
            <a:ext cx="9180512" cy="5877272"/>
          </a:xfrm>
          <a:prstGeom prst="rect">
            <a:avLst/>
          </a:prstGeom>
          <a:gradFill>
            <a:gsLst>
              <a:gs pos="48500">
                <a:schemeClr val="tx2">
                  <a:lumMod val="40000"/>
                  <a:lumOff val="60000"/>
                </a:schemeClr>
              </a:gs>
              <a:gs pos="0">
                <a:srgbClr val="136B68">
                  <a:alpha val="57000"/>
                </a:srgbClr>
              </a:gs>
              <a:gs pos="99000">
                <a:srgbClr val="08A7FF">
                  <a:alpha val="57000"/>
                </a:srgbClr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-1201738" y="2201863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4463480" cy="1440000"/>
          </a:xfrm>
        </p:spPr>
        <p:txBody>
          <a:bodyPr/>
          <a:lstStyle/>
          <a:p>
            <a:r>
              <a:rPr lang="en-GB" sz="3000" b="0" dirty="0"/>
              <a:t>Find a Supervisor</a:t>
            </a:r>
            <a:endParaRPr lang="en-GB" sz="3000" dirty="0"/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180000" y="1440000"/>
            <a:ext cx="8784000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D1F7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0" kern="0" dirty="0"/>
              <a:t>Identify options</a:t>
            </a:r>
          </a:p>
          <a:p>
            <a:pPr marL="914400" lvl="1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0" kern="0" dirty="0"/>
              <a:t>GreenList</a:t>
            </a:r>
          </a:p>
          <a:p>
            <a:pPr marL="914400" lvl="1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0" kern="0" dirty="0"/>
              <a:t>Teachers</a:t>
            </a:r>
          </a:p>
          <a:p>
            <a:pPr marL="914400" lvl="1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0" kern="0" dirty="0"/>
              <a:t>Seminars</a:t>
            </a:r>
          </a:p>
          <a:p>
            <a:pPr marL="914400" lvl="1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0" kern="0" dirty="0"/>
              <a:t>Hooke handbook</a:t>
            </a:r>
          </a:p>
          <a:p>
            <a:pPr marL="914400" lvl="1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0" kern="0" dirty="0"/>
              <a:t>Fellow students</a:t>
            </a:r>
          </a:p>
          <a:p>
            <a:pPr marL="914400" lvl="1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0" kern="0" dirty="0"/>
              <a:t>Websites</a:t>
            </a:r>
          </a:p>
        </p:txBody>
      </p:sp>
      <p:pic>
        <p:nvPicPr>
          <p:cNvPr id="4" name="Picture 3" descr="A goat looking through a fence&#10;&#10;Description automatically generated">
            <a:extLst>
              <a:ext uri="{FF2B5EF4-FFF2-40B4-BE49-F238E27FC236}">
                <a16:creationId xmlns:a16="http://schemas.microsoft.com/office/drawing/2014/main" id="{15106AA9-BF75-0749-DDA5-19F74ABE18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" r="6301" b="16401"/>
          <a:stretch/>
        </p:blipFill>
        <p:spPr>
          <a:xfrm>
            <a:off x="4463480" y="72008"/>
            <a:ext cx="4680520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835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6512" y="0"/>
            <a:ext cx="9180512" cy="5877272"/>
          </a:xfrm>
          <a:prstGeom prst="rect">
            <a:avLst/>
          </a:prstGeom>
          <a:gradFill>
            <a:gsLst>
              <a:gs pos="48500">
                <a:schemeClr val="tx2">
                  <a:lumMod val="40000"/>
                  <a:lumOff val="60000"/>
                </a:schemeClr>
              </a:gs>
              <a:gs pos="0">
                <a:srgbClr val="136B68">
                  <a:alpha val="57000"/>
                </a:srgbClr>
              </a:gs>
              <a:gs pos="99000">
                <a:srgbClr val="08A7FF">
                  <a:alpha val="57000"/>
                </a:srgbClr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-1201738" y="2201863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40000"/>
          </a:xfrm>
        </p:spPr>
        <p:txBody>
          <a:bodyPr/>
          <a:lstStyle/>
          <a:p>
            <a:r>
              <a:rPr lang="en-GB" sz="3000" b="0" dirty="0"/>
              <a:t>Meet with Potential Supervisors</a:t>
            </a:r>
            <a:endParaRPr lang="en-GB" sz="3000" dirty="0"/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180000" y="1440000"/>
            <a:ext cx="8784000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D1F7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0" kern="0" dirty="0"/>
              <a:t>Talk to more than one:</a:t>
            </a:r>
          </a:p>
          <a:p>
            <a:pPr marL="914400" lvl="1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0" kern="0" dirty="0">
                <a:latin typeface="+mj-lt"/>
              </a:rPr>
              <a:t>Bring your study plan</a:t>
            </a:r>
          </a:p>
          <a:p>
            <a:pPr marL="914400" lvl="1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0" kern="0" dirty="0">
                <a:latin typeface="+mj-lt"/>
              </a:rPr>
              <a:t>Ask a lot of questions</a:t>
            </a:r>
          </a:p>
          <a:p>
            <a:pPr marL="914400" lvl="1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0" kern="0" dirty="0">
                <a:latin typeface="+mj-lt"/>
              </a:rPr>
              <a:t>Indicate clearly your needs</a:t>
            </a:r>
          </a:p>
          <a:p>
            <a:pPr marL="914400" lvl="1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0" kern="0" dirty="0"/>
              <a:t>Consider your options, focus not only on content BEP</a:t>
            </a:r>
          </a:p>
          <a:p>
            <a:pPr marL="914400" lvl="1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0" kern="0" dirty="0"/>
              <a:t>Pick a supervisor who you can talk to </a:t>
            </a:r>
            <a:endParaRPr lang="en-GB" kern="0" dirty="0"/>
          </a:p>
          <a:p>
            <a:pPr marL="914400" lvl="1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GB" b="0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98321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6512" y="0"/>
            <a:ext cx="9180512" cy="5877272"/>
          </a:xfrm>
          <a:prstGeom prst="rect">
            <a:avLst/>
          </a:prstGeom>
          <a:gradFill>
            <a:gsLst>
              <a:gs pos="48500">
                <a:schemeClr val="tx2">
                  <a:lumMod val="40000"/>
                  <a:lumOff val="60000"/>
                </a:schemeClr>
              </a:gs>
              <a:gs pos="0">
                <a:srgbClr val="136B68">
                  <a:alpha val="57000"/>
                </a:srgbClr>
              </a:gs>
              <a:gs pos="99000">
                <a:srgbClr val="08A7FF">
                  <a:alpha val="57000"/>
                </a:srgbClr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-1201738" y="2201863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40000"/>
          </a:xfrm>
        </p:spPr>
        <p:txBody>
          <a:bodyPr/>
          <a:lstStyle/>
          <a:p>
            <a:r>
              <a:rPr lang="en-GB" sz="3000" b="0" dirty="0"/>
              <a:t>Supervisor</a:t>
            </a:r>
            <a:endParaRPr lang="en-GB" sz="3000" dirty="0"/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180000" y="1440000"/>
            <a:ext cx="8784000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D1F7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0" kern="0" dirty="0"/>
              <a:t>Must be supervisor on the GreenList: this person is officially responsible for your BEP and the assessment.</a:t>
            </a:r>
          </a:p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0" kern="0" dirty="0"/>
              <a:t>Most projects have a PhD or Post-doc who serves as a daily supervisor. </a:t>
            </a:r>
          </a:p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GB" b="0" kern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C8F786-6092-31A2-7F81-50E91CF86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204" y="3501008"/>
            <a:ext cx="8535591" cy="166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64714"/>
      </p:ext>
    </p:extLst>
  </p:cSld>
  <p:clrMapOvr>
    <a:masterClrMapping/>
  </p:clrMapOvr>
</p:sld>
</file>

<file path=ppt/theme/theme1.xml><?xml version="1.0" encoding="utf-8"?>
<a:theme xmlns:a="http://schemas.openxmlformats.org/drawingml/2006/main" name="120903 NB Welcome day">
  <a:themeElements>
    <a:clrScheme name="">
      <a:dk1>
        <a:srgbClr val="0C2074"/>
      </a:dk1>
      <a:lt1>
        <a:srgbClr val="FFFFFF"/>
      </a:lt1>
      <a:dk2>
        <a:srgbClr val="7DCFE2"/>
      </a:dk2>
      <a:lt2>
        <a:srgbClr val="000000"/>
      </a:lt2>
      <a:accent1>
        <a:srgbClr val="4B78B5"/>
      </a:accent1>
      <a:accent2>
        <a:srgbClr val="E0DC24"/>
      </a:accent2>
      <a:accent3>
        <a:srgbClr val="FFFFFF"/>
      </a:accent3>
      <a:accent4>
        <a:srgbClr val="091A62"/>
      </a:accent4>
      <a:accent5>
        <a:srgbClr val="B1BED7"/>
      </a:accent5>
      <a:accent6>
        <a:srgbClr val="CBC720"/>
      </a:accent6>
      <a:hlink>
        <a:srgbClr val="1CB01C"/>
      </a:hlink>
      <a:folHlink>
        <a:srgbClr val="DC2424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000" b="0" i="1" u="none" strike="noStrike" cap="none" normalizeH="0" baseline="0">
            <a:ln>
              <a:noFill/>
            </a:ln>
            <a:solidFill>
              <a:srgbClr val="0D1F74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000" b="0" i="1" u="none" strike="noStrike" cap="none" normalizeH="0" baseline="0">
            <a:ln>
              <a:noFill/>
            </a:ln>
            <a:solidFill>
              <a:srgbClr val="0D1F74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140D3299DC7B408A27B310E6D1D93E" ma:contentTypeVersion="8" ma:contentTypeDescription="Een nieuw document maken." ma:contentTypeScope="" ma:versionID="4864f1e68b61be586685bd1af8ff7f99">
  <xsd:schema xmlns:xsd="http://www.w3.org/2001/XMLSchema" xmlns:xs="http://www.w3.org/2001/XMLSchema" xmlns:p="http://schemas.microsoft.com/office/2006/metadata/properties" xmlns:ns2="5e5991ee-e103-4951-ace2-0ba8e3db938a" xmlns:ns3="474139aa-7f13-4298-a5f9-70854c111902" targetNamespace="http://schemas.microsoft.com/office/2006/metadata/properties" ma:root="true" ma:fieldsID="bb052717f7822f8437aecc1e9b0941df" ns2:_="" ns3:_="">
    <xsd:import namespace="5e5991ee-e103-4951-ace2-0ba8e3db938a"/>
    <xsd:import namespace="474139aa-7f13-4298-a5f9-70854c1119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5991ee-e103-4951-ace2-0ba8e3db93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4139aa-7f13-4298-a5f9-70854c11190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37FD7B-378F-47BB-BD1A-0BF2F47F947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2F145F-4C86-44AF-A3AC-6233869AE2AE}">
  <ds:schemaRefs>
    <ds:schemaRef ds:uri="5e5991ee-e103-4951-ace2-0ba8e3db938a"/>
    <ds:schemaRef ds:uri="474139aa-7f13-4298-a5f9-70854c111902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metadata/properties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33C4C54B-6C8F-4DB5-82C8-2DB8BD8F4F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5991ee-e103-4951-ace2-0ba8e3db938a"/>
    <ds:schemaRef ds:uri="474139aa-7f13-4298-a5f9-70854c1119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2832</TotalTime>
  <Words>510</Words>
  <Application>Microsoft Office PowerPoint</Application>
  <PresentationFormat>On-screen Show (4:3)</PresentationFormat>
  <Paragraphs>99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120903 NB Welcome day</vt:lpstr>
      <vt:lpstr>BEP/MEP event November 26, 2024 Information about the BEP</vt:lpstr>
      <vt:lpstr>What is a Bachelor’s End Project (BEP)?</vt:lpstr>
      <vt:lpstr>Requirements for Starting</vt:lpstr>
      <vt:lpstr>Steps of a BEP</vt:lpstr>
      <vt:lpstr>Enrol in Brightspace</vt:lpstr>
      <vt:lpstr>Finding a BEP—1 </vt:lpstr>
      <vt:lpstr>Find a Supervisor</vt:lpstr>
      <vt:lpstr>Meet with Potential Supervisors</vt:lpstr>
      <vt:lpstr>Supervisor</vt:lpstr>
      <vt:lpstr>Necessary Forms for a BEP</vt:lpstr>
      <vt:lpstr>Make a Plan</vt:lpstr>
      <vt:lpstr>Work on it</vt:lpstr>
      <vt:lpstr>Write it</vt:lpstr>
      <vt:lpstr>Thesis Defence</vt:lpstr>
      <vt:lpstr>To keep in mind</vt:lpstr>
      <vt:lpstr>Resources</vt:lpstr>
    </vt:vector>
  </TitlesOfParts>
  <Company>TU Delft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Fleur Kruijsdijk - TNW</dc:creator>
  <cp:lastModifiedBy>Johanna Colgrove</cp:lastModifiedBy>
  <cp:revision>242</cp:revision>
  <cp:lastPrinted>2019-09-17T08:08:39Z</cp:lastPrinted>
  <dcterms:created xsi:type="dcterms:W3CDTF">2012-09-02T13:54:00Z</dcterms:created>
  <dcterms:modified xsi:type="dcterms:W3CDTF">2024-11-27T11:25:07Z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0x0101004B140D3299DC7B408A27B310E6D1D93E</vt:lpwstr>
  </property>
</Properties>
</file>